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2" r:id="rId2"/>
    <p:sldId id="263" r:id="rId3"/>
    <p:sldId id="264" r:id="rId4"/>
    <p:sldId id="265" r:id="rId5"/>
    <p:sldId id="266" r:id="rId6"/>
    <p:sldId id="267" r:id="rId7"/>
    <p:sldId id="268" r:id="rId8"/>
    <p:sldId id="278" r:id="rId9"/>
    <p:sldId id="281" r:id="rId10"/>
    <p:sldId id="269" r:id="rId11"/>
    <p:sldId id="279" r:id="rId12"/>
    <p:sldId id="284" r:id="rId13"/>
    <p:sldId id="271" r:id="rId14"/>
    <p:sldId id="270" r:id="rId15"/>
    <p:sldId id="280" r:id="rId16"/>
    <p:sldId id="274" r:id="rId17"/>
    <p:sldId id="275" r:id="rId18"/>
    <p:sldId id="277" r:id="rId19"/>
    <p:sldId id="276" r:id="rId20"/>
    <p:sldId id="282" r:id="rId21"/>
    <p:sldId id="260" r:id="rId22"/>
    <p:sldId id="273"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neider, Janna GIZ" initials="SJ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7"/>
    <p:restoredTop sz="72711" autoAdjust="0"/>
  </p:normalViewPr>
  <p:slideViewPr>
    <p:cSldViewPr snapToGrid="0" snapToObjects="1">
      <p:cViewPr varScale="1">
        <p:scale>
          <a:sx n="54" d="100"/>
          <a:sy n="54" d="100"/>
        </p:scale>
        <p:origin x="16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4472924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dis-course.net/fr/courses/systemes-dirrigation-a-energie-solaire/salle-de-classe.html" TargetMode="External"/><Relationship Id="rId3" Type="http://schemas.openxmlformats.org/officeDocument/2006/relationships/hyperlink" Target="https://energypedia.info/wiki/Toolbox_on_SPIS/fr" TargetMode="External"/><Relationship Id="rId7" Type="http://schemas.openxmlformats.org/officeDocument/2006/relationships/hyperlink" Target="https://www.dis-course.net/courses/solar-powered-irrigation-systems/log-inout.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dis-course.net/fr/courses/systemes-dirrigation-a-energie-solaire/inscription.html" TargetMode="External"/><Relationship Id="rId5" Type="http://schemas.openxmlformats.org/officeDocument/2006/relationships/hyperlink" Target="https://www.dis-course.net/fr/courses/systemes-dirrigation-a-energie-solaire/spis-formation-en-ligne.html" TargetMode="External"/><Relationship Id="rId10" Type="http://schemas.openxmlformats.org/officeDocument/2006/relationships/hyperlink" Target="https://www.youtube.com/channel/UC_xgSOHriQwGf7vxFhahFBA" TargetMode="External"/><Relationship Id="rId4" Type="http://schemas.openxmlformats.org/officeDocument/2006/relationships/hyperlink" Target="https://energypedia.info/images/4/4b/Manuel_tous_les_modules.pdf" TargetMode="External"/><Relationship Id="rId9" Type="http://schemas.openxmlformats.org/officeDocument/2006/relationships/hyperlink" Target="https://www.dis-course.net/fr/courses/systemes-dirrigation-a-energie-solaire/mediathequ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689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41615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noProof="0" dirty="0" smtClean="0"/>
              <a:t>Expliquer les principales composantes et les alternatives et indiquer de quoi elles dépendent </a:t>
            </a:r>
            <a:endParaRPr lang="en-GB" noProof="0" dirty="0"/>
          </a:p>
        </p:txBody>
      </p:sp>
    </p:spTree>
    <p:extLst>
      <p:ext uri="{BB962C8B-B14F-4D97-AF65-F5344CB8AC3E}">
        <p14:creationId xmlns:p14="http://schemas.microsoft.com/office/powerpoint/2010/main" val="194204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1" dirty="0" smtClean="0"/>
              <a:t>Question : Qui parmi les participants connaît la boîte à outils. Adaptez la visite de la boîte à outils en conséquence.</a:t>
            </a:r>
            <a:endParaRPr lang="en-GB" b="1" dirty="0"/>
          </a:p>
          <a:p>
            <a:endParaRPr lang="en-GB" dirty="0"/>
          </a:p>
          <a:p>
            <a:r>
              <a:rPr lang="fr-FR" dirty="0" smtClean="0"/>
              <a:t>Montrez le site web (lien ci-dessus), allez à "Contenu de la boîte à outils" et ensuite à INVESTIR pour télécharger l'outil d'ANALYSE DE L'EXPLOITATION AGRICOLE.</a:t>
            </a:r>
            <a:endParaRPr lang="en-GB" dirty="0"/>
          </a:p>
          <a:p>
            <a:pPr marL="171450" indent="-171450">
              <a:buFontTx/>
              <a:buChar char="-"/>
            </a:pPr>
            <a:endParaRPr lang="en-GB" noProof="0" dirty="0"/>
          </a:p>
          <a:p>
            <a:pPr marL="171450" indent="-171450">
              <a:buFontTx/>
              <a:buChar char="-"/>
            </a:pPr>
            <a:r>
              <a:rPr lang="fr-FR" noProof="0" dirty="0" smtClean="0"/>
              <a:t>Nous examinerons l'outil d'ANALYSE DE L'EXPLOITATION AGRICOLE aujourd'hui pour voir comment il est structuré et comment vous pouvez l'utiliser</a:t>
            </a:r>
            <a:endParaRPr lang="en-GB" noProof="0" dirty="0"/>
          </a:p>
          <a:p>
            <a:pPr marL="171450" indent="-171450">
              <a:buFontTx/>
              <a:buChar char="-"/>
            </a:pPr>
            <a:endParaRPr lang="en-GB" noProof="0" dirty="0"/>
          </a:p>
          <a:p>
            <a:pPr marL="171450" indent="-171450">
              <a:buFontTx/>
              <a:buChar char="-"/>
            </a:pPr>
            <a:endParaRPr lang="en-GB" noProof="0" dirty="0"/>
          </a:p>
          <a:p>
            <a:endParaRPr lang="en-GB" dirty="0"/>
          </a:p>
        </p:txBody>
      </p:sp>
    </p:spTree>
    <p:extLst>
      <p:ext uri="{BB962C8B-B14F-4D97-AF65-F5344CB8AC3E}">
        <p14:creationId xmlns:p14="http://schemas.microsoft.com/office/powerpoint/2010/main" val="8753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aseline="0" noProof="0" dirty="0" smtClean="0"/>
              <a:t>Proposition : Choix multiple, 2 options</a:t>
            </a:r>
          </a:p>
          <a:p>
            <a:r>
              <a:rPr lang="fr-FR" baseline="0" noProof="0" dirty="0" smtClean="0"/>
              <a:t>Vous pouvez utiliser un </a:t>
            </a:r>
            <a:r>
              <a:rPr lang="fr-FR" b="1" baseline="0" noProof="0" dirty="0" smtClean="0"/>
              <a:t>système de sondage en fonction de la plate-forme que vous utilisez </a:t>
            </a:r>
            <a:r>
              <a:rPr lang="fr-FR" baseline="0" noProof="0" dirty="0" smtClean="0"/>
              <a:t>:</a:t>
            </a:r>
          </a:p>
          <a:p>
            <a:endParaRPr lang="fr-FR" baseline="0" noProof="0" dirty="0" smtClean="0"/>
          </a:p>
          <a:p>
            <a:r>
              <a:rPr lang="fr-FR" b="1" baseline="0" noProof="0" dirty="0" smtClean="0"/>
              <a:t>Zoom</a:t>
            </a:r>
            <a:r>
              <a:rPr lang="fr-FR" baseline="0" noProof="0" dirty="0" smtClean="0"/>
              <a:t> : Les sondages sont intégrés à la plate-forme - vous pouvez préparer les questions à l'avance</a:t>
            </a:r>
          </a:p>
          <a:p>
            <a:endParaRPr lang="en-GB" noProof="0" dirty="0" smtClean="0"/>
          </a:p>
          <a:p>
            <a:r>
              <a:rPr lang="fr-FR" b="1" noProof="0" dirty="0" smtClean="0"/>
              <a:t>MS TEAMS (version GIZ) </a:t>
            </a:r>
            <a:r>
              <a:rPr lang="fr-FR" noProof="0" dirty="0" smtClean="0"/>
              <a:t>: Si MS Teams est fourni par GIZ, les sondages ne sont pas disponibles. Vous devrez </a:t>
            </a:r>
            <a:r>
              <a:rPr lang="fr-FR" b="1" noProof="0" dirty="0" smtClean="0"/>
              <a:t>soit </a:t>
            </a:r>
            <a:r>
              <a:rPr lang="fr-FR" noProof="0" dirty="0" smtClean="0"/>
              <a:t>utiliser un outil externe (</a:t>
            </a:r>
            <a:r>
              <a:rPr lang="fr-FR" noProof="0" dirty="0" err="1" smtClean="0"/>
              <a:t>Slido</a:t>
            </a:r>
            <a:r>
              <a:rPr lang="fr-FR" noProof="0" dirty="0" smtClean="0"/>
              <a:t>), </a:t>
            </a:r>
            <a:r>
              <a:rPr lang="fr-FR" b="1" noProof="0" dirty="0" smtClean="0"/>
              <a:t>soit</a:t>
            </a:r>
            <a:r>
              <a:rPr lang="fr-FR" noProof="0" dirty="0" smtClean="0"/>
              <a:t> fournir la question sous forme de </a:t>
            </a:r>
            <a:r>
              <a:rPr lang="fr-FR" b="1" noProof="0" dirty="0" smtClean="0"/>
              <a:t>document</a:t>
            </a:r>
            <a:r>
              <a:rPr lang="fr-FR" noProof="0" dirty="0" smtClean="0"/>
              <a:t> (à préparer à l'avance) et demander aux participants de l'imprimer, de cocher leur choix et de le tenir devant la caméra. </a:t>
            </a:r>
          </a:p>
          <a:p>
            <a:r>
              <a:rPr lang="fr-FR" noProof="0" dirty="0" smtClean="0"/>
              <a:t>Demandez aux participants de donner leurs réponses dans le Chat</a:t>
            </a:r>
          </a:p>
          <a:p>
            <a:endParaRPr lang="en-GB" noProof="0" dirty="0" smtClean="0"/>
          </a:p>
          <a:p>
            <a:r>
              <a:rPr lang="fr-FR" noProof="0" dirty="0" smtClean="0"/>
              <a:t>Expliquer le sondage, montrer les résultats lorsque le sondage est encore en cours et commenter le résultat ; donner aux participants la possibilité de commenter leurs réponses, s'ils le souhaitent.</a:t>
            </a:r>
          </a:p>
          <a:p>
            <a:endParaRPr lang="en-GB" noProof="0" dirty="0" smtClean="0"/>
          </a:p>
          <a:p>
            <a:endParaRPr lang="fr-FR" dirty="0" smtClean="0"/>
          </a:p>
          <a:p>
            <a:endParaRPr lang="fr-FR" dirty="0"/>
          </a:p>
        </p:txBody>
      </p:sp>
    </p:spTree>
    <p:extLst>
      <p:ext uri="{BB962C8B-B14F-4D97-AF65-F5344CB8AC3E}">
        <p14:creationId xmlns:p14="http://schemas.microsoft.com/office/powerpoint/2010/main" val="195796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noProof="0" dirty="0" smtClean="0"/>
              <a:t>Montrez d'abord l'introduction (document 1.1) et lisez pour les participants, puis l’étude de cas du Kenya (document 1.2).</a:t>
            </a:r>
          </a:p>
          <a:p>
            <a:r>
              <a:rPr lang="fr-FR" noProof="0" dirty="0" smtClean="0"/>
              <a:t>Il existe différentes possibilités pour les documents.</a:t>
            </a:r>
          </a:p>
          <a:p>
            <a:pPr marL="171450" indent="-171450">
              <a:buFont typeface="Arial" panose="020B0604020202020204" pitchFamily="34" charset="0"/>
              <a:buChar char="•"/>
            </a:pPr>
            <a:r>
              <a:rPr lang="fr-FR" noProof="0" dirty="0" smtClean="0"/>
              <a:t>Vous pouvez envoyer par e-mail les documents pour le webinaire aux participants avant le webinaire</a:t>
            </a:r>
          </a:p>
          <a:p>
            <a:pPr marL="171450" indent="-171450">
              <a:buFont typeface="Arial" panose="020B0604020202020204" pitchFamily="34" charset="0"/>
              <a:buChar char="•"/>
            </a:pPr>
            <a:r>
              <a:rPr lang="fr-FR" noProof="0" dirty="0" smtClean="0"/>
              <a:t>Dans MS TEAMS, vous pouvez télécharger les documents pour qu'ils soient présentés lors du webinaire.</a:t>
            </a:r>
          </a:p>
          <a:p>
            <a:pPr marL="171450" indent="-171450">
              <a:buFont typeface="Arial" panose="020B0604020202020204" pitchFamily="34" charset="0"/>
              <a:buChar char="•"/>
            </a:pPr>
            <a:r>
              <a:rPr lang="fr-FR" noProof="0" dirty="0" smtClean="0"/>
              <a:t>Dans Zoom, vous pouvez mettre un lien vers les documents dans le chat.</a:t>
            </a:r>
          </a:p>
          <a:p>
            <a:pPr marL="0" indent="0">
              <a:buFont typeface="Arial" panose="020B0604020202020204" pitchFamily="34" charset="0"/>
              <a:buNone/>
            </a:pPr>
            <a:endParaRPr lang="fr-FR" noProof="0" dirty="0" smtClean="0"/>
          </a:p>
          <a:p>
            <a:pPr marL="0" indent="0">
              <a:buFont typeface="Arial" panose="020B0604020202020204" pitchFamily="34" charset="0"/>
              <a:buNone/>
            </a:pPr>
            <a:r>
              <a:rPr lang="fr-FR" noProof="0" dirty="0" smtClean="0"/>
              <a:t>Guidez les participants pour qu'ils lisent les questions sur l'analyse agricole.</a:t>
            </a:r>
          </a:p>
          <a:p>
            <a:endParaRPr lang="en-GB" noProof="0" dirty="0"/>
          </a:p>
          <a:p>
            <a:r>
              <a:rPr lang="en-GB" noProof="0" dirty="0">
                <a:sym typeface="Wingdings" pitchFamily="2" charset="2"/>
              </a:rPr>
              <a:t> </a:t>
            </a:r>
            <a:r>
              <a:rPr lang="fr-FR" noProof="0" dirty="0" smtClean="0">
                <a:sym typeface="Calibri"/>
              </a:rPr>
              <a:t>Elle</a:t>
            </a:r>
            <a:r>
              <a:rPr lang="fr-FR" dirty="0" smtClean="0"/>
              <a:t> est un peu plus courte et certaines données (uniquement la main d'œuvre pour l'exploitation agricole) sont différentes, de sorte que les participants ne se serviront pas des données figurant sur les fiches de solutions (qu'ils trouvent dans les documents d'</a:t>
            </a:r>
            <a:r>
              <a:rPr lang="fr-FR" dirty="0" err="1" smtClean="0"/>
              <a:t>Energypedia</a:t>
            </a:r>
            <a:r>
              <a:rPr lang="fr-FR" dirty="0" smtClean="0"/>
              <a:t>).</a:t>
            </a:r>
            <a:endParaRPr lang="de-DE" dirty="0"/>
          </a:p>
        </p:txBody>
      </p:sp>
    </p:spTree>
    <p:extLst>
      <p:ext uri="{BB962C8B-B14F-4D97-AF65-F5344CB8AC3E}">
        <p14:creationId xmlns:p14="http://schemas.microsoft.com/office/powerpoint/2010/main" val="121350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fr-FR" noProof="0" dirty="0" smtClean="0"/>
              <a:t>Montrez le document 1.3 et expliquez la structure. </a:t>
            </a:r>
          </a:p>
          <a:p>
            <a:pPr marL="0" indent="0">
              <a:buFontTx/>
              <a:buNone/>
            </a:pPr>
            <a:r>
              <a:rPr lang="fr-FR" noProof="0" dirty="0" smtClean="0"/>
              <a:t>Il y a 7 feuilles (1 information générale, 2...) plus un </a:t>
            </a:r>
          </a:p>
          <a:p>
            <a:pPr marL="171450" indent="-171450">
              <a:buFont typeface="Arial" panose="020B0604020202020204" pitchFamily="34" charset="0"/>
              <a:buChar char="•"/>
            </a:pPr>
            <a:r>
              <a:rPr lang="fr-FR" noProof="0" dirty="0" smtClean="0"/>
              <a:t>La Feuille "Lisez-moi" (qui vous donne des informations générales sur la fiche et un aperçu des différentes feuilles)</a:t>
            </a:r>
          </a:p>
          <a:p>
            <a:pPr marL="171450" indent="-171450">
              <a:buFont typeface="Arial" panose="020B0604020202020204" pitchFamily="34" charset="0"/>
              <a:buChar char="•"/>
            </a:pPr>
            <a:r>
              <a:rPr lang="fr-FR" noProof="0" dirty="0" smtClean="0"/>
              <a:t>Une feuille de calcul du prix des cultures si vous souhaitez utiliser vos propres données et non celles indiquées dans l'Etude de cas du pays</a:t>
            </a:r>
          </a:p>
          <a:p>
            <a:pPr marL="171450" indent="-171450">
              <a:buFont typeface="Arial" panose="020B0604020202020204" pitchFamily="34" charset="0"/>
              <a:buChar char="•"/>
            </a:pPr>
            <a:r>
              <a:rPr lang="fr-FR" noProof="0" dirty="0" smtClean="0"/>
              <a:t>Et une vérification rapide si vous faites votre propre analyse</a:t>
            </a:r>
          </a:p>
          <a:p>
            <a:pPr marL="0" indent="0">
              <a:buFontTx/>
              <a:buNone/>
            </a:pPr>
            <a:endParaRPr lang="fr-FR" noProof="0" dirty="0" smtClean="0"/>
          </a:p>
          <a:p>
            <a:pPr marL="0" indent="0">
              <a:buFontTx/>
              <a:buNone/>
            </a:pPr>
            <a:r>
              <a:rPr lang="fr-FR" noProof="0" dirty="0" smtClean="0"/>
              <a:t>Expliquez les différentes feuilles de cet outil Excel - elles sont brièvement expliquées dans les notes de la diapositive suivante</a:t>
            </a:r>
            <a:endParaRPr lang="en-GB" noProof="0" dirty="0"/>
          </a:p>
          <a:p>
            <a:endParaRPr lang="fr-FR" dirty="0"/>
          </a:p>
        </p:txBody>
      </p:sp>
    </p:spTree>
    <p:extLst>
      <p:ext uri="{BB962C8B-B14F-4D97-AF65-F5344CB8AC3E}">
        <p14:creationId xmlns:p14="http://schemas.microsoft.com/office/powerpoint/2010/main" val="163869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fr-FR" noProof="0" dirty="0" smtClean="0"/>
              <a:t>Si nous allons à la feuille 1 (Informations générales), nous voyons les champs de données dont nous avons besoin pour répondre aux questions de l'Etude de Cas. Toutes les données nécessaires à l'analyse de l'exploitation agricole se trouvent dans le document 1.2.</a:t>
            </a:r>
          </a:p>
          <a:p>
            <a:pPr marL="171450" indent="-171450">
              <a:buFontTx/>
              <a:buChar char="-"/>
            </a:pPr>
            <a:endParaRPr lang="fr-FR" noProof="0" dirty="0" smtClean="0"/>
          </a:p>
          <a:p>
            <a:pPr marL="171450" indent="-171450">
              <a:buFontTx/>
              <a:buChar char="-"/>
            </a:pPr>
            <a:r>
              <a:rPr lang="fr-FR" noProof="0" dirty="0" smtClean="0"/>
              <a:t>Vous ne remplissez que les données qui sont fournies dans le document.</a:t>
            </a:r>
          </a:p>
          <a:p>
            <a:pPr marL="171450" indent="-171450">
              <a:buFontTx/>
              <a:buChar char="-"/>
            </a:pPr>
            <a:endParaRPr lang="fr-FR" noProof="0" dirty="0" smtClean="0"/>
          </a:p>
          <a:p>
            <a:pPr marL="171450" indent="-171450">
              <a:buFontTx/>
              <a:buChar char="-"/>
            </a:pPr>
            <a:r>
              <a:rPr lang="fr-FR" noProof="0" dirty="0" smtClean="0"/>
              <a:t>Sachez que les chiffres déjà pré-remplis dans l'outil ne sont fournis que pour vous guider dans la manière de remplir les outils.</a:t>
            </a:r>
          </a:p>
          <a:p>
            <a:pPr marL="171450" indent="-171450">
              <a:buFontTx/>
              <a:buChar char="-"/>
            </a:pPr>
            <a:endParaRPr lang="fr-FR" noProof="0" dirty="0" smtClean="0"/>
          </a:p>
          <a:p>
            <a:pPr marL="171450" indent="-171450">
              <a:buFontTx/>
              <a:buChar char="-"/>
            </a:pPr>
            <a:r>
              <a:rPr lang="fr-FR" noProof="0" dirty="0" smtClean="0"/>
              <a:t>Il en est de même pour le suivant : 2 Équipement et actifs</a:t>
            </a:r>
          </a:p>
          <a:p>
            <a:pPr marL="171450" indent="-171450">
              <a:buFontTx/>
              <a:buChar char="-"/>
            </a:pPr>
            <a:endParaRPr lang="fr-FR" noProof="0" dirty="0" smtClean="0"/>
          </a:p>
          <a:p>
            <a:pPr marL="171450" indent="-171450">
              <a:buFontTx/>
              <a:buChar char="-"/>
            </a:pPr>
            <a:r>
              <a:rPr lang="fr-FR" noProof="0" dirty="0" smtClean="0"/>
              <a:t>Passez ensuite à la feuille 6, Coûts fixes et variables, les données pertinentes doivent être complétées.</a:t>
            </a:r>
          </a:p>
          <a:p>
            <a:pPr marL="171450" indent="-171450">
              <a:buFontTx/>
              <a:buChar char="-"/>
            </a:pPr>
            <a:endParaRPr lang="fr-FR" noProof="0" dirty="0" smtClean="0"/>
          </a:p>
          <a:p>
            <a:pPr marL="171450" indent="-171450">
              <a:buFontTx/>
              <a:buChar char="-"/>
            </a:pPr>
            <a:r>
              <a:rPr lang="fr-FR" noProof="0" dirty="0" smtClean="0"/>
              <a:t>La feuille 7 vous donne les résultats et vous montre également un graphique des coûts annuels totaux fixes et variables</a:t>
            </a:r>
          </a:p>
          <a:p>
            <a:pPr marL="171450" indent="-171450">
              <a:buFontTx/>
              <a:buChar char="-"/>
            </a:pPr>
            <a:endParaRPr lang="fr-FR" noProof="0" dirty="0" smtClean="0"/>
          </a:p>
          <a:p>
            <a:pPr marL="171450" indent="-171450">
              <a:buFontTx/>
              <a:buChar char="-"/>
            </a:pPr>
            <a:endParaRPr lang="en-GB" noProof="0" dirty="0"/>
          </a:p>
          <a:p>
            <a:endParaRPr lang="en-GB" noProof="0" dirty="0"/>
          </a:p>
        </p:txBody>
      </p:sp>
    </p:spTree>
    <p:extLst>
      <p:ext uri="{BB962C8B-B14F-4D97-AF65-F5344CB8AC3E}">
        <p14:creationId xmlns:p14="http://schemas.microsoft.com/office/powerpoint/2010/main" val="57899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noProof="0" dirty="0" smtClean="0"/>
              <a:t>Solution requise : Questions dans l'Etude de Cas (montrer les sections, que les participants devront remplir) et la feuille 7 Compte de Résultat de l'Exploitation Agricole.</a:t>
            </a:r>
            <a:endParaRPr lang="en-GB" noProof="0" dirty="0"/>
          </a:p>
          <a:p>
            <a:endParaRPr lang="fr-FR" noProof="0" dirty="0" smtClean="0"/>
          </a:p>
          <a:p>
            <a:r>
              <a:rPr lang="fr-FR" noProof="0" dirty="0" smtClean="0"/>
              <a:t>Il y a une intéressante vidéo qui vous aidera à remplir les fiches si vous rencontrez des problèmes. Le document 1.4 décrit brièvement la vidéo, que nous appelons un </a:t>
            </a:r>
            <a:r>
              <a:rPr lang="fr-FR" noProof="0" dirty="0" err="1" smtClean="0"/>
              <a:t>screencast</a:t>
            </a:r>
            <a:r>
              <a:rPr lang="fr-FR" noProof="0" dirty="0" smtClean="0"/>
              <a:t>.</a:t>
            </a:r>
          </a:p>
          <a:p>
            <a:r>
              <a:rPr lang="en-GB" noProof="0" dirty="0" err="1" smtClean="0"/>
              <a:t>Montrez</a:t>
            </a:r>
            <a:r>
              <a:rPr lang="en-GB" baseline="0" noProof="0" dirty="0" smtClean="0"/>
              <a:t> : https://www.youtube.com/watch?v=QDkwit-IHFw&amp;t=11s     et </a:t>
            </a:r>
            <a:r>
              <a:rPr lang="en-GB" baseline="0" noProof="0" dirty="0" err="1" smtClean="0"/>
              <a:t>reportez-vous</a:t>
            </a:r>
            <a:r>
              <a:rPr lang="en-GB" baseline="0" noProof="0" dirty="0" smtClean="0"/>
              <a:t> au document 1.4.</a:t>
            </a:r>
          </a:p>
          <a:p>
            <a:endParaRPr lang="en-GB" baseline="0" noProof="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baseline="0" noProof="0" dirty="0"/>
          </a:p>
          <a:p>
            <a:pPr marL="0" marR="0" indent="0" defTabSz="914400" eaLnBrk="1" fontAlgn="auto" latinLnBrk="0" hangingPunct="1">
              <a:lnSpc>
                <a:spcPct val="100000"/>
              </a:lnSpc>
              <a:spcBef>
                <a:spcPts val="0"/>
              </a:spcBef>
              <a:spcAft>
                <a:spcPts val="0"/>
              </a:spcAft>
              <a:buClrTx/>
              <a:buSzTx/>
              <a:buFontTx/>
              <a:buNone/>
              <a:tabLst/>
              <a:defRPr/>
            </a:pPr>
            <a:r>
              <a:rPr lang="fr-FR" b="0" baseline="0" noProof="0" dirty="0" smtClean="0"/>
              <a:t>Préparez à l'avance les questions de l'évaluation dans Google </a:t>
            </a:r>
            <a:r>
              <a:rPr lang="fr-FR" b="0" baseline="0" noProof="0" dirty="0" err="1" smtClean="0"/>
              <a:t>Forms</a:t>
            </a:r>
            <a:r>
              <a:rPr lang="fr-FR" b="1" baseline="0" noProof="0" dirty="0" smtClean="0"/>
              <a:t>. Quelques exemples de questions : </a:t>
            </a:r>
            <a:endParaRPr lang="en-GB" b="1" baseline="0" noProof="0" dirty="0"/>
          </a:p>
          <a:p>
            <a:endParaRPr lang="fr-FR" b="1" noProof="0" dirty="0" smtClean="0"/>
          </a:p>
          <a:p>
            <a:r>
              <a:rPr lang="fr-FR" b="1" noProof="0" dirty="0" smtClean="0"/>
              <a:t>Nom du webinaire</a:t>
            </a:r>
          </a:p>
          <a:p>
            <a:r>
              <a:rPr lang="fr-FR" b="1" noProof="0" dirty="0" smtClean="0"/>
              <a:t>Nom/e-mail (facultatif ?)</a:t>
            </a:r>
          </a:p>
          <a:p>
            <a:r>
              <a:rPr lang="fr-FR" b="1" noProof="0" dirty="0" smtClean="0"/>
              <a:t>Compétence et réactivité du formateur</a:t>
            </a:r>
          </a:p>
          <a:p>
            <a:r>
              <a:rPr lang="fr-FR" b="1" noProof="0" dirty="0" smtClean="0"/>
              <a:t>Le niveau du cours correspond-il à mes compétences ?</a:t>
            </a:r>
          </a:p>
          <a:p>
            <a:r>
              <a:rPr lang="fr-FR" b="1" noProof="0" dirty="0" smtClean="0"/>
              <a:t>Quels aspects de ce cours se sont révélés plus utiles ou plus précieux ?</a:t>
            </a:r>
          </a:p>
          <a:p>
            <a:r>
              <a:rPr lang="fr-FR" b="1" noProof="0" dirty="0" smtClean="0"/>
              <a:t>Le contenu du cours était pertinent pour mon travail</a:t>
            </a:r>
          </a:p>
          <a:p>
            <a:r>
              <a:rPr lang="fr-FR" b="1" noProof="0" dirty="0" smtClean="0"/>
              <a:t>Comment amélioreriez-vous ce cours ?</a:t>
            </a:r>
          </a:p>
          <a:p>
            <a:r>
              <a:rPr lang="fr-FR" b="1" noProof="0" dirty="0" smtClean="0"/>
              <a:t>Que pourrait-on faire de mieux la prochaine fois ?</a:t>
            </a:r>
          </a:p>
          <a:p>
            <a:r>
              <a:rPr lang="en-GB" b="1" noProof="0" dirty="0"/>
              <a:t/>
            </a:r>
            <a:br>
              <a:rPr lang="en-GB" b="1" noProof="0" dirty="0"/>
            </a:br>
            <a:endParaRPr lang="en-GB" b="1" baseline="0" noProof="0" dirty="0"/>
          </a:p>
        </p:txBody>
      </p:sp>
    </p:spTree>
    <p:extLst>
      <p:ext uri="{BB962C8B-B14F-4D97-AF65-F5344CB8AC3E}">
        <p14:creationId xmlns:p14="http://schemas.microsoft.com/office/powerpoint/2010/main" val="37329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200" noProof="0" dirty="0" smtClean="0">
                <a:solidFill>
                  <a:srgbClr val="FF0000"/>
                </a:solidFill>
              </a:rPr>
              <a:t>Pour le premier webinaire, on ne peut demander à aucun participant de préparer une courte présentation </a:t>
            </a:r>
            <a:r>
              <a:rPr lang="fr-FR" noProof="0" dirty="0" smtClean="0"/>
              <a:t>- </a:t>
            </a:r>
            <a:r>
              <a:rPr lang="fr-FR" b="1" noProof="0" dirty="0" smtClean="0"/>
              <a:t>dans ce cas, il serait important que vous la présentiez vous-même, à partir de certaines de vos expériences</a:t>
            </a:r>
            <a:r>
              <a:rPr lang="fr-FR" noProof="0" dirty="0" smtClean="0"/>
              <a:t>.  Sinon, vous pouvez utiliser une courte présentation de Hans Hartung, qui donne un aperçu général de certains aspects des systèmes d'irrigation à énergie solaire et des nouveaux développements</a:t>
            </a:r>
            <a:endParaRPr lang="en-GB" noProof="0" dirty="0"/>
          </a:p>
          <a:p>
            <a:pPr marL="0" marR="0" lvl="0" indent="0" defTabSz="914400" eaLnBrk="1" fontAlgn="auto" latinLnBrk="0" hangingPunct="1">
              <a:lnSpc>
                <a:spcPct val="100000"/>
              </a:lnSpc>
              <a:spcBef>
                <a:spcPts val="0"/>
              </a:spcBef>
              <a:spcAft>
                <a:spcPts val="0"/>
              </a:spcAft>
              <a:buClrTx/>
              <a:buSzTx/>
              <a:buFontTx/>
              <a:buNone/>
              <a:tabLst/>
              <a:defRPr/>
            </a:pPr>
            <a:endParaRPr lang="en-GB" noProof="0" dirty="0"/>
          </a:p>
          <a:p>
            <a:pPr marL="0" marR="0" lvl="0" indent="0" defTabSz="914400" eaLnBrk="1" fontAlgn="auto" latinLnBrk="0" hangingPunct="1">
              <a:lnSpc>
                <a:spcPct val="100000"/>
              </a:lnSpc>
              <a:spcBef>
                <a:spcPts val="0"/>
              </a:spcBef>
              <a:spcAft>
                <a:spcPts val="0"/>
              </a:spcAft>
              <a:buClrTx/>
              <a:buSzTx/>
              <a:buFontTx/>
              <a:buNone/>
              <a:tabLst/>
              <a:defRPr/>
            </a:pPr>
            <a:endParaRPr lang="en-GB" noProof="0" dirty="0"/>
          </a:p>
          <a:p>
            <a:endParaRPr lang="en-GB" noProof="0" dirty="0"/>
          </a:p>
        </p:txBody>
      </p:sp>
    </p:spTree>
    <p:extLst>
      <p:ext uri="{BB962C8B-B14F-4D97-AF65-F5344CB8AC3E}">
        <p14:creationId xmlns:p14="http://schemas.microsoft.com/office/powerpoint/2010/main" val="7535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Bonjour et bienvenue à notre série de webinaires sur les systèmes d'irrigation à énergie solaire (SPIS) pour les formateurs. Elle propose les outils les plus importants pour concevoir et faire fonctionner des systèmes de pompage et du matériel d'irrigation utilisant l'énergie solaire, et pour évaluer la faisabilité et l'applicabilité de l'irrigation  à énergie solaire dans différents contextes.</a:t>
            </a:r>
          </a:p>
          <a:p>
            <a:endParaRPr lang="de-D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L'accent est mis sur la collaboration entre vous en tant que participants et entre les participants et les formateurs. Nous essaierons de rendre les webinaires aussi vivants que possible, même si nous sommes conscients qu'un atelier présentiel est certainement plus adapté. Néanmoins, nous essayons d'utiliser de nombreux instruments de collaboration tels que des sondages et des groupes de travail, des forums de discussion, des possibilités de questions et réponses, etc.</a:t>
            </a:r>
          </a:p>
          <a:p>
            <a:endParaRPr lang="de-DE" sz="1200" kern="1200" dirty="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Naturellement, en tant que participants, vous pourrez élargir vos connaissances en matière d'irrigation à énergie</a:t>
            </a:r>
            <a:r>
              <a:rPr lang="fr-FR" sz="1200" kern="1200" baseline="0" dirty="0" smtClean="0">
                <a:solidFill>
                  <a:schemeClr val="tx1"/>
                </a:solidFill>
                <a:effectLst/>
                <a:latin typeface="+mn-lt"/>
                <a:ea typeface="+mn-ea"/>
                <a:cs typeface="+mn-cs"/>
              </a:rPr>
              <a:t> solaire </a:t>
            </a:r>
            <a:r>
              <a:rPr lang="fr-FR" sz="1200" kern="1200" dirty="0" smtClean="0">
                <a:solidFill>
                  <a:schemeClr val="tx1"/>
                </a:solidFill>
                <a:effectLst/>
                <a:latin typeface="+mn-lt"/>
                <a:ea typeface="+mn-ea"/>
                <a:cs typeface="+mn-cs"/>
              </a:rPr>
              <a:t>à petite échelle, qui ne viendront pas seulement des formateurs mais aussi de vos collègues participants. Par conséquent, nous essaierons aussi bien de vous impliquer comme présentateurs, dans les webinaires afin qu'au moins certains d'entre vous aient l'occasion de montrer des aspects spécifiques de votre travail dans le domaine des SPIS.</a:t>
            </a:r>
          </a:p>
          <a:p>
            <a:endParaRPr lang="de-DE" sz="1200" kern="1200" dirty="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Quelques remarques sur le SPIS :</a:t>
            </a:r>
          </a:p>
          <a:p>
            <a:r>
              <a:rPr lang="fr-FR" sz="1200" kern="1200" dirty="0" smtClean="0">
                <a:solidFill>
                  <a:schemeClr val="tx1"/>
                </a:solidFill>
                <a:effectLst/>
                <a:latin typeface="+mn-lt"/>
                <a:ea typeface="+mn-ea"/>
                <a:cs typeface="+mn-cs"/>
              </a:rPr>
              <a:t>L'irrigation fait partie des mesures capables d'améliorer les rendements, de réduire la vulnérabilité face à la perturbation du régime des pluies et de permettre des pratiques culturales multiples. Bien qu'en expansion, la superficie des terres irriguées représente néanmoins une part marginale de la surface totale cultivée, en particulier en Afrique subsaharienne, où seulement 5 % des terres agricoles sont irriguées. Il est essentiel de disposer d'une énergie abordable, fiable et écologiquement durable pour fournir des systèmes d'irrigation.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technologies de l'eau à énergie solaire sont de plus en plus sollicitées, car elles peuvent fournir une solution rentable pour accroître la productivité agricole. Pour de nombreux petits agriculteurs, l'accès à l'eau pour l'irrigation est essentiel pour garantir leurs moyens de subsistance et la sécurité alimentaire. L'exploitation de tels systèmes d'irrigation reste extrêmement difficile. En l'absence d'une alimentation électrique fiable, les agriculteurs ont souvent recours à des systèmes de pompage à base de diesel. Ces systèmes entraînent des coûts d'exploitation élevés, présentent souvent des failles dans les services, contribuent aux émissions de gaz à effet de serre et pèsent sur la facture énergétique des pays non producteurs de ces combustibles.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énergies renouvelables, le solaire, semblent être une solution très prometteuse pour l'agriculture durable à petite échelle dans les régions à forte insolation comme l'Afrique de l'Est, compte tenu de leurs avantages environnementaux, de leur faible maintenance et de la baisse des coûts d'investissement. Toutefois, la maîtrise de la technologie même, de sa faisabilité, de son adéquation et de son potentiel de développement à grande échelle fait souvent défaut.</a:t>
            </a:r>
          </a:p>
          <a:p>
            <a:r>
              <a:rPr lang="en-US" sz="1200" kern="1200" dirty="0" smtClean="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Toutefois, nous devons également être conscients qu'il existe également des risques liés aux SPIS, notamment si nous examinons le bilan hydrique d'un bassin versant et constatons le risque de surexploitation des eaux souterraines. Par conséquent, nous devons toujours évaluer les avantages mais aussi les risques associés - les webinaires veulent également vous sensibiliser aux risques.</a:t>
            </a:r>
          </a:p>
          <a:p>
            <a:r>
              <a:rPr lang="fr-FR" sz="1200" kern="1200" dirty="0" smtClean="0">
                <a:solidFill>
                  <a:schemeClr val="tx1"/>
                </a:solidFill>
                <a:effectLst/>
                <a:latin typeface="+mn-lt"/>
                <a:ea typeface="+mn-ea"/>
                <a:cs typeface="+mn-cs"/>
              </a:rPr>
              <a:t>Nous vous encourageons, vous participants, à vous engager activement dans les discussions et à contribuer avec vos propres expériences et connaissances sur la technologie solaire et les initiatives dans vos pays respectifs. Nous savons par expérience que l'échange entre vous, participants de différents pays, est souvent le point fort de ces webinaires.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381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smtClean="0"/>
              <a:t>les webinaires sont conçus non  seulement pour les utilisateurs finaux (agriculteurs), mais aussi pour les vulgarisateurs, les décideurs politiques et les financiers. </a:t>
            </a:r>
            <a:endParaRPr lang="en-GB" dirty="0"/>
          </a:p>
          <a:p>
            <a:endParaRPr lang="en-GB" dirty="0"/>
          </a:p>
          <a:p>
            <a:r>
              <a:rPr lang="en-GB" b="1" noProof="0" dirty="0"/>
              <a:t>Timing:</a:t>
            </a:r>
          </a:p>
          <a:p>
            <a:pPr marL="171450" indent="-171450">
              <a:buFont typeface="Arial" charset="0"/>
              <a:buChar char="•"/>
            </a:pPr>
            <a:r>
              <a:rPr lang="fr-FR" noProof="0" dirty="0" smtClean="0"/>
              <a:t>Il est important de faire prendre conscience aux participants que vous commencez toujours 15 minutes avant afin de les aider en cas de problèmes avec le logiciel du webinaire et de résoudre (si possible) les problèmes d'accès à Internet </a:t>
            </a:r>
          </a:p>
          <a:p>
            <a:pPr marL="171450" indent="-171450">
              <a:buFont typeface="Arial" charset="0"/>
              <a:buChar char="•"/>
            </a:pPr>
            <a:endParaRPr lang="fr-FR" noProof="0" dirty="0" smtClean="0"/>
          </a:p>
          <a:p>
            <a:pPr marL="171450" indent="-171450">
              <a:buFont typeface="Arial" charset="0"/>
              <a:buChar char="•"/>
            </a:pPr>
            <a:r>
              <a:rPr lang="fr-FR" noProof="0" dirty="0" smtClean="0"/>
              <a:t>Tous les webinaires dureront 105 minutes et commenceront par une explication de l'outil correspondant et  15 minutes sont prévues à la fin pour un partage d'expériences en matière de SPIS par l'un des participants.</a:t>
            </a:r>
          </a:p>
          <a:p>
            <a:pPr marL="171450" indent="-171450">
              <a:buFont typeface="Arial" charset="0"/>
              <a:buChar char="•"/>
            </a:pPr>
            <a:endParaRPr lang="fr-FR" noProof="0" dirty="0" smtClean="0"/>
          </a:p>
          <a:p>
            <a:pPr marL="171450" indent="-171450">
              <a:buFont typeface="Arial" charset="0"/>
              <a:buChar char="•"/>
            </a:pPr>
            <a:r>
              <a:rPr lang="fr-FR" noProof="0" dirty="0" smtClean="0"/>
              <a:t>L'ordre du jour sera présenté dans la prochaine diapositive - la structure de base sera similaire pour les 6 webinaires.</a:t>
            </a:r>
            <a:endParaRPr lang="en-GB" noProof="0" dirty="0"/>
          </a:p>
        </p:txBody>
      </p:sp>
    </p:spTree>
    <p:extLst>
      <p:ext uri="{BB962C8B-B14F-4D97-AF65-F5344CB8AC3E}">
        <p14:creationId xmlns:p14="http://schemas.microsoft.com/office/powerpoint/2010/main" val="208782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fr-FR" noProof="0" dirty="0" smtClean="0"/>
              <a:t>Ajustez les horaires, les liens, les noms des présentations (tout ce qui est écrit en rouge)</a:t>
            </a:r>
          </a:p>
          <a:p>
            <a:pPr marL="0" indent="0">
              <a:buFontTx/>
              <a:buNone/>
            </a:pPr>
            <a:endParaRPr lang="en-GB" noProof="0" dirty="0" smtClean="0"/>
          </a:p>
          <a:p>
            <a:pPr marL="171450" indent="-171450">
              <a:buFontTx/>
              <a:buChar char="-"/>
            </a:pPr>
            <a:r>
              <a:rPr lang="fr-FR" noProof="0" dirty="0" smtClean="0"/>
              <a:t>Les objectifs sont présentés dans la diapositive suivante</a:t>
            </a:r>
            <a:endParaRPr lang="en-GB" noProof="0" dirty="0" smtClean="0"/>
          </a:p>
          <a:p>
            <a:pPr marL="171450" indent="-171450">
              <a:buFontTx/>
              <a:buChar char="-"/>
            </a:pPr>
            <a:endParaRPr lang="en-GB" noProof="0" dirty="0" smtClean="0"/>
          </a:p>
          <a:p>
            <a:pPr marL="171450" indent="-171450">
              <a:buFontTx/>
              <a:buChar char="-"/>
            </a:pPr>
            <a:r>
              <a:rPr lang="fr-FR" noProof="0" dirty="0" smtClean="0"/>
              <a:t>Qui est en ligne - nous voulons connaître toutes les personnes présentes dans le cours, les participants et les formateurs</a:t>
            </a:r>
            <a:endParaRPr lang="en-GB" noProof="0" dirty="0" smtClean="0"/>
          </a:p>
          <a:p>
            <a:pPr marL="171450" indent="-171450">
              <a:buFontTx/>
              <a:buChar char="-"/>
            </a:pPr>
            <a:endParaRPr lang="en-GB" noProof="0" dirty="0" smtClean="0"/>
          </a:p>
          <a:p>
            <a:pPr marL="171450" indent="-171450">
              <a:buFontTx/>
              <a:buChar char="-"/>
            </a:pPr>
            <a:r>
              <a:rPr lang="fr-FR" noProof="0" dirty="0" smtClean="0"/>
              <a:t>Nous souhaitons vous faire une brève présentation du SPIS et vous donner un aperçu de la boîte à outils et de ses composantes, si vous ne la connaissez pas bien</a:t>
            </a:r>
            <a:endParaRPr lang="en-GB" noProof="0" dirty="0" smtClean="0"/>
          </a:p>
          <a:p>
            <a:pPr marL="171450" indent="-171450">
              <a:buFontTx/>
              <a:buChar char="-"/>
            </a:pPr>
            <a:endParaRPr lang="en-GB" noProof="0" dirty="0" smtClean="0"/>
          </a:p>
          <a:p>
            <a:pPr marL="171450" marR="0" lvl="0" indent="-171450" defTabSz="914400" eaLnBrk="1" fontAlgn="auto" latinLnBrk="0" hangingPunct="1">
              <a:lnSpc>
                <a:spcPct val="100000"/>
              </a:lnSpc>
              <a:spcBef>
                <a:spcPts val="0"/>
              </a:spcBef>
              <a:spcAft>
                <a:spcPts val="0"/>
              </a:spcAft>
              <a:buClrTx/>
              <a:buSzTx/>
              <a:buFontTx/>
              <a:buChar char="-"/>
              <a:tabLst/>
              <a:defRPr/>
            </a:pPr>
            <a:r>
              <a:rPr lang="fr-FR" noProof="0" dirty="0" smtClean="0"/>
              <a:t>Nous aimerions connaître vos attentes et vos craintes</a:t>
            </a:r>
            <a:endParaRPr lang="en-GB" noProof="0" dirty="0" smtClean="0"/>
          </a:p>
          <a:p>
            <a:pPr marL="171450" indent="-171450">
              <a:buFontTx/>
              <a:buChar char="-"/>
            </a:pPr>
            <a:endParaRPr lang="en-GB" noProof="0" dirty="0" smtClean="0"/>
          </a:p>
          <a:p>
            <a:pPr marL="171450" indent="-171450">
              <a:buFontTx/>
              <a:buChar char="-"/>
            </a:pPr>
            <a:r>
              <a:rPr lang="fr-FR" baseline="0" noProof="0" dirty="0" smtClean="0"/>
              <a:t>Durant les webinaires, nous nous référerons toujours à la Ferme de Marie et nous utiliserons les données fournies pour travailler sur les outils Excel afin de mieux les comprendre (si vous utilisez un autre CCC, veuillez adapter vos explications et les données qui sont pré-remplies dans les outils</a:t>
            </a:r>
            <a:r>
              <a:rPr lang="en-GB" baseline="0" noProof="0" dirty="0" smtClean="0"/>
              <a:t> </a:t>
            </a:r>
            <a:endParaRPr lang="en-GB" noProof="0" dirty="0" smtClean="0"/>
          </a:p>
          <a:p>
            <a:pPr marL="171450" indent="-171450">
              <a:buFontTx/>
              <a:buChar char="-"/>
            </a:pPr>
            <a:endParaRPr lang="en-GB" noProof="0" dirty="0" smtClean="0"/>
          </a:p>
          <a:p>
            <a:pPr marL="171450" indent="-171450">
              <a:buFontTx/>
              <a:buChar char="-"/>
            </a:pPr>
            <a:r>
              <a:rPr lang="fr-FR" noProof="0" dirty="0" smtClean="0"/>
              <a:t>L'outil d'analyse de l'exploitation agricole est la base des autres outils, sachant que nous devons connaître beaucoup de données et travailler avec elles afin de concevoir ensuite le système SPIS</a:t>
            </a:r>
            <a:endParaRPr lang="en-GB" noProof="0" dirty="0" smtClean="0"/>
          </a:p>
          <a:p>
            <a:pPr marL="171450" indent="-171450">
              <a:buFontTx/>
              <a:buChar char="-"/>
            </a:pPr>
            <a:endParaRPr lang="en-GB" noProof="0" dirty="0" smtClean="0"/>
          </a:p>
          <a:p>
            <a:pPr marL="171450" indent="-171450">
              <a:buFontTx/>
              <a:buChar char="-"/>
            </a:pPr>
            <a:r>
              <a:rPr lang="fr-FR" noProof="0" dirty="0" smtClean="0"/>
              <a:t>Chaque webinaire vous donnera un petit devoir, vous travaillerez sur un outil (dans notre cas l'outil d'analyse de l'exploitation agricole) afin de le comprendre et de pouvoir en discuter lors du prochain webinaire.</a:t>
            </a:r>
            <a:endParaRPr lang="en-GB" noProof="0" dirty="0" smtClean="0"/>
          </a:p>
          <a:p>
            <a:pPr marL="171450" indent="-171450">
              <a:buFontTx/>
              <a:buChar char="-"/>
            </a:pPr>
            <a:endParaRPr lang="en-GB" noProof="0" dirty="0" smtClean="0"/>
          </a:p>
          <a:p>
            <a:pPr marL="171450" indent="-171450">
              <a:buFontTx/>
              <a:buChar char="-"/>
            </a:pPr>
            <a:r>
              <a:rPr lang="fr-FR" sz="1200" noProof="0" dirty="0" smtClean="0">
                <a:solidFill>
                  <a:srgbClr val="FF0000"/>
                </a:solidFill>
              </a:rPr>
              <a:t>Pour le premier webinaire, on ne peut demander à aucun participant de préparer une courte présentation </a:t>
            </a:r>
            <a:r>
              <a:rPr lang="fr-FR" noProof="0" dirty="0" smtClean="0"/>
              <a:t>- </a:t>
            </a:r>
            <a:r>
              <a:rPr lang="fr-FR" b="1" noProof="0" dirty="0" smtClean="0"/>
              <a:t>dans ce cas, il serait important que vous la présentiez vous-même, à partir de certaines de vos expériences</a:t>
            </a:r>
            <a:r>
              <a:rPr lang="fr-FR" noProof="0" dirty="0" smtClean="0"/>
              <a:t>.  Sinon, vous pouvez utiliser une courte présentation de Hans Hartung, qui donne un aperçu général de certains aspects des systèmes d'irrigation à énergie solaire et des nouveaux développements.</a:t>
            </a:r>
            <a:endParaRPr lang="en-GB" noProof="0" dirty="0"/>
          </a:p>
        </p:txBody>
      </p:sp>
    </p:spTree>
    <p:extLst>
      <p:ext uri="{BB962C8B-B14F-4D97-AF65-F5344CB8AC3E}">
        <p14:creationId xmlns:p14="http://schemas.microsoft.com/office/powerpoint/2010/main" val="144339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noProof="0" dirty="0" smtClean="0"/>
              <a:t>Veuillez mentionner et </a:t>
            </a:r>
            <a:r>
              <a:rPr lang="fr-FR" b="1" noProof="0" dirty="0" smtClean="0"/>
              <a:t>nommer</a:t>
            </a:r>
            <a:r>
              <a:rPr lang="fr-FR" noProof="0" dirty="0" smtClean="0"/>
              <a:t> les 5 Outils Excel qui sont présentés. Si vous disposez de suffisamment de temps, </a:t>
            </a:r>
            <a:r>
              <a:rPr lang="fr-FR" b="1" noProof="0" dirty="0" smtClean="0"/>
              <a:t>montrez brièvement les outils</a:t>
            </a:r>
            <a:r>
              <a:rPr lang="fr-FR" noProof="0" dirty="0" smtClean="0"/>
              <a:t>.</a:t>
            </a:r>
          </a:p>
          <a:p>
            <a:endParaRPr lang="en-GB" b="1" noProof="0" dirty="0"/>
          </a:p>
          <a:p>
            <a:r>
              <a:rPr lang="fr-FR" b="1" baseline="0" noProof="0" dirty="0" smtClean="0"/>
              <a:t>Mentionnez que nous nous concentrerons aujourd'hui sur l‘Analyse de l‘Exploitation Agricole.</a:t>
            </a:r>
            <a:endParaRPr lang="en-GB" b="1" noProof="0" dirty="0"/>
          </a:p>
          <a:p>
            <a:endParaRPr lang="en-GB" b="1" noProof="0" dirty="0"/>
          </a:p>
        </p:txBody>
      </p:sp>
    </p:spTree>
    <p:extLst>
      <p:ext uri="{BB962C8B-B14F-4D97-AF65-F5344CB8AC3E}">
        <p14:creationId xmlns:p14="http://schemas.microsoft.com/office/powerpoint/2010/main" val="75390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0" noProof="0" dirty="0" smtClean="0"/>
              <a:t>Insistez particulièrement sur le dernier point et expliquez les conditions préalables à l'obtention d'un certificat</a:t>
            </a:r>
          </a:p>
          <a:p>
            <a:r>
              <a:rPr lang="fr-FR" b="0" noProof="0" dirty="0" smtClean="0"/>
              <a:t>La présence des participants à TOUS les webinaires est fortement appréciée. Si, pour une raison quelconque, quelqu'un s'absente à un webinaire, demandez-lui une excuse à l'avance - cela facilitera grandement votre planification </a:t>
            </a:r>
            <a:r>
              <a:rPr lang="en-GB" b="0" baseline="0" noProof="0" dirty="0" smtClean="0"/>
              <a:t>!</a:t>
            </a:r>
            <a:endParaRPr lang="en-GB" b="0" baseline="0" noProof="0" dirty="0"/>
          </a:p>
        </p:txBody>
      </p:sp>
    </p:spTree>
    <p:extLst>
      <p:ext uri="{BB962C8B-B14F-4D97-AF65-F5344CB8AC3E}">
        <p14:creationId xmlns:p14="http://schemas.microsoft.com/office/powerpoint/2010/main" val="116111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noProof="0" dirty="0" smtClean="0"/>
              <a:t>Veillez à ce que les gens ne parlent pas plus de 30 secondes, sinon,</a:t>
            </a:r>
            <a:r>
              <a:rPr lang="fr-FR" baseline="0" noProof="0" dirty="0" smtClean="0"/>
              <a:t> </a:t>
            </a:r>
            <a:r>
              <a:rPr lang="fr-FR" noProof="0" dirty="0" smtClean="0"/>
              <a:t>nous manquerons de temps. </a:t>
            </a:r>
            <a:r>
              <a:rPr lang="fr-FR" b="1" noProof="0" dirty="0" smtClean="0"/>
              <a:t>(Calculez le temps nécessaire - adaptez éventuellement l'agenda)</a:t>
            </a:r>
          </a:p>
          <a:p>
            <a:r>
              <a:rPr lang="fr-FR" b="1" noProof="0" dirty="0" smtClean="0"/>
              <a:t>Si le nombre de participants est trop élevé, vous ne pouvez en donner l'opportunité qu'à la moitié d'entre eux et l'autre moitié lors du webinaire 2, car le temps peut s'écouler rapidement et vous aurez des problèmes avec votre agenda.</a:t>
            </a:r>
          </a:p>
          <a:p>
            <a:endParaRPr lang="fr-FR" noProof="0" dirty="0" smtClean="0"/>
          </a:p>
          <a:p>
            <a:r>
              <a:rPr lang="fr-FR" noProof="0" dirty="0" smtClean="0"/>
              <a:t>Peut être que le  formateur peut commencer par se présenter lui-même - cela plantera le décor et les participants auront une petite idée sur la façon de procéder.</a:t>
            </a:r>
            <a:endParaRPr lang="en-GB" noProof="0" dirty="0"/>
          </a:p>
        </p:txBody>
      </p:sp>
    </p:spTree>
    <p:extLst>
      <p:ext uri="{BB962C8B-B14F-4D97-AF65-F5344CB8AC3E}">
        <p14:creationId xmlns:p14="http://schemas.microsoft.com/office/powerpoint/2010/main" val="152067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1" baseline="0" noProof="0" dirty="0" smtClean="0"/>
              <a:t>Mentionner brièvement où les participants peuvent trouver ces ressources et quels sont les éléments qui composent le projet SPIS</a:t>
            </a:r>
            <a:endParaRPr lang="en-GB" b="1" noProof="0" dirty="0"/>
          </a:p>
          <a:p>
            <a:endParaRPr lang="en-GB" b="1" noProof="0" dirty="0"/>
          </a:p>
          <a:p>
            <a:r>
              <a:rPr lang="en-GB" b="1" noProof="0" dirty="0"/>
              <a:t>Energypedia:</a:t>
            </a:r>
          </a:p>
          <a:p>
            <a:pPr marL="0" marR="0" lvl="0" indent="0" defTabSz="914400" eaLnBrk="1" fontAlgn="auto" latinLnBrk="0" hangingPunct="1">
              <a:lnSpc>
                <a:spcPct val="100000"/>
              </a:lnSpc>
              <a:spcBef>
                <a:spcPts val="0"/>
              </a:spcBef>
              <a:spcAft>
                <a:spcPts val="0"/>
              </a:spcAft>
              <a:buClrTx/>
              <a:buSzTx/>
              <a:buFontTx/>
              <a:buNone/>
              <a:tabLst/>
              <a:defRPr/>
            </a:pPr>
            <a:r>
              <a:rPr lang="fr-FR" sz="1200" dirty="0" smtClean="0">
                <a:effectLst/>
                <a:latin typeface="+mn-lt"/>
                <a:ea typeface="+mn-ea"/>
                <a:cs typeface="+mn-cs"/>
                <a:sym typeface="Calibri"/>
              </a:rPr>
              <a:t>Démarrer : </a:t>
            </a:r>
            <a:r>
              <a:rPr lang="fr-FR" sz="1200" u="sng" dirty="0" smtClean="0">
                <a:effectLst/>
                <a:latin typeface="+mn-lt"/>
                <a:ea typeface="+mn-ea"/>
                <a:cs typeface="+mn-cs"/>
                <a:sym typeface="Calibri"/>
                <a:hlinkClick r:id="rId3"/>
              </a:rPr>
              <a:t>https://energypedia.info/wiki/Toolbox_on_SPIS/fr</a:t>
            </a:r>
            <a:endParaRPr lang="fr-FR" sz="1200" dirty="0" smtClean="0">
              <a:effectLst/>
              <a:latin typeface="+mn-lt"/>
              <a:ea typeface="+mn-ea"/>
              <a:cs typeface="+mn-cs"/>
              <a:sym typeface="Calibri"/>
            </a:endParaRPr>
          </a:p>
          <a:p>
            <a:endParaRPr lang="en-GB" noProof="0" dirty="0" smtClean="0"/>
          </a:p>
          <a:p>
            <a:pPr marL="0" marR="0" lvl="0" indent="0" defTabSz="914400" eaLnBrk="1" fontAlgn="auto" latinLnBrk="0" hangingPunct="1">
              <a:lnSpc>
                <a:spcPct val="100000"/>
              </a:lnSpc>
              <a:spcBef>
                <a:spcPts val="0"/>
              </a:spcBef>
              <a:spcAft>
                <a:spcPts val="0"/>
              </a:spcAft>
              <a:buClrTx/>
              <a:buSzTx/>
              <a:buFontTx/>
              <a:buNone/>
              <a:tabLst/>
              <a:defRPr/>
            </a:pPr>
            <a:r>
              <a:rPr lang="fr-FR" sz="1200" dirty="0" smtClean="0">
                <a:effectLst/>
                <a:latin typeface="+mn-lt"/>
                <a:ea typeface="+mn-ea"/>
                <a:cs typeface="+mn-cs"/>
                <a:sym typeface="Calibri"/>
              </a:rPr>
              <a:t>Manuel : </a:t>
            </a:r>
            <a:r>
              <a:rPr lang="fr-FR" sz="1200" u="sng" dirty="0" smtClean="0">
                <a:effectLst/>
                <a:latin typeface="+mn-lt"/>
                <a:ea typeface="+mn-ea"/>
                <a:cs typeface="+mn-cs"/>
                <a:sym typeface="Calibri"/>
                <a:hlinkClick r:id="rId4"/>
              </a:rPr>
              <a:t>https://energypedia.info/images/4/4b/Manuel_tous_les_modules.pdf</a:t>
            </a:r>
            <a:r>
              <a:rPr lang="fr-FR" sz="1200" u="sng" dirty="0" smtClean="0">
                <a:effectLst/>
                <a:latin typeface="+mn-lt"/>
                <a:ea typeface="+mn-ea"/>
                <a:cs typeface="+mn-cs"/>
                <a:sym typeface="Calibri"/>
              </a:rPr>
              <a:t> </a:t>
            </a:r>
            <a:r>
              <a:rPr lang="fr-FR" sz="1200" u="none" dirty="0" smtClean="0">
                <a:effectLst/>
                <a:latin typeface="+mn-lt"/>
                <a:ea typeface="+mn-ea"/>
                <a:cs typeface="+mn-cs"/>
                <a:sym typeface="Calibri"/>
              </a:rPr>
              <a:t>-</a:t>
            </a:r>
            <a:r>
              <a:rPr lang="fr-FR" sz="1200" u="none" baseline="0" dirty="0" smtClean="0">
                <a:effectLst/>
                <a:latin typeface="+mn-lt"/>
                <a:ea typeface="+mn-ea"/>
                <a:cs typeface="+mn-cs"/>
                <a:sym typeface="Calibri"/>
              </a:rPr>
              <a:t> </a:t>
            </a:r>
            <a:r>
              <a:rPr lang="fr-FR" sz="1200" dirty="0" smtClean="0">
                <a:effectLst/>
                <a:latin typeface="+mn-lt"/>
                <a:ea typeface="+mn-ea"/>
                <a:cs typeface="+mn-cs"/>
                <a:sym typeface="Calibri"/>
              </a:rPr>
              <a:t>(et ainsi de suite)</a:t>
            </a:r>
          </a:p>
          <a:p>
            <a:endParaRPr lang="en-GB" noProof="0" dirty="0"/>
          </a:p>
          <a:p>
            <a:pPr marL="0" marR="0" lvl="0" indent="0" defTabSz="914400" eaLnBrk="1" fontAlgn="auto" latinLnBrk="0" hangingPunct="1">
              <a:lnSpc>
                <a:spcPct val="100000"/>
              </a:lnSpc>
              <a:spcBef>
                <a:spcPts val="0"/>
              </a:spcBef>
              <a:spcAft>
                <a:spcPts val="0"/>
              </a:spcAft>
              <a:buClrTx/>
              <a:buSzTx/>
              <a:buFontTx/>
              <a:buNone/>
              <a:tabLst/>
              <a:defRPr/>
            </a:pPr>
            <a:r>
              <a:rPr lang="fr-FR" sz="1200" u="none" strike="noStrike" dirty="0" smtClean="0">
                <a:effectLst/>
                <a:latin typeface="+mn-lt"/>
                <a:ea typeface="+mn-ea"/>
                <a:cs typeface="+mn-cs"/>
                <a:sym typeface="Calibri"/>
              </a:rPr>
              <a:t> Etude de cas </a:t>
            </a:r>
            <a:r>
              <a:rPr lang="fr-FR" sz="1200" u="sng" dirty="0" smtClean="0">
                <a:solidFill>
                  <a:srgbClr val="0070C0"/>
                </a:solidFill>
                <a:effectLst/>
                <a:latin typeface="+mn-lt"/>
                <a:ea typeface="+mn-ea"/>
                <a:cs typeface="+mn-cs"/>
                <a:sym typeface="Calibri"/>
              </a:rPr>
              <a:t>https://energypedia.info/wiki/Toolbox_on_SPIS/fr</a:t>
            </a:r>
            <a:endParaRPr lang="fr-FR" sz="1200" dirty="0" smtClean="0">
              <a:solidFill>
                <a:srgbClr val="0070C0"/>
              </a:solidFill>
              <a:effectLst/>
              <a:latin typeface="+mn-lt"/>
              <a:ea typeface="+mn-ea"/>
              <a:cs typeface="+mn-cs"/>
              <a:sym typeface="Calibri"/>
            </a:endParaRPr>
          </a:p>
          <a:p>
            <a:endParaRPr lang="en-GB" noProof="0" dirty="0"/>
          </a:p>
          <a:p>
            <a:r>
              <a:rPr lang="fr-FR" sz="1200" b="0" dirty="0" smtClean="0">
                <a:effectLst/>
                <a:latin typeface="+mn-lt"/>
                <a:ea typeface="+mn-ea"/>
                <a:cs typeface="+mn-cs"/>
                <a:sym typeface="Calibri"/>
              </a:rPr>
              <a:t>Course en ligne : </a:t>
            </a:r>
            <a:r>
              <a:rPr lang="fr-FR" sz="1200" b="0" u="sng" dirty="0" smtClean="0">
                <a:effectLst/>
                <a:latin typeface="+mn-lt"/>
                <a:ea typeface="+mn-ea"/>
                <a:cs typeface="+mn-cs"/>
                <a:sym typeface="Calibri"/>
                <a:hlinkClick r:id="rId5"/>
              </a:rPr>
              <a:t>https://www.dis-course.net/fr/courses/systemes-dirrigation-a-energie-solaire/spis-formation-en-ligne.html</a:t>
            </a:r>
            <a:endParaRPr lang="fr-FR" sz="1200" b="0" dirty="0" smtClean="0">
              <a:effectLst/>
              <a:latin typeface="+mn-lt"/>
              <a:ea typeface="+mn-ea"/>
              <a:cs typeface="+mn-cs"/>
              <a:sym typeface="Calibri"/>
            </a:endParaRPr>
          </a:p>
          <a:p>
            <a:r>
              <a:rPr lang="fr-FR" sz="1200" b="1" dirty="0" smtClean="0">
                <a:effectLst/>
                <a:latin typeface="+mn-lt"/>
                <a:ea typeface="+mn-ea"/>
                <a:cs typeface="+mn-cs"/>
                <a:sym typeface="Calibri"/>
              </a:rPr>
              <a:t> (Dites aux participants qu’ils doivent s’inscrire afin d’obtenir un accès individuel)</a:t>
            </a:r>
          </a:p>
          <a:p>
            <a:endParaRPr lang="en-GB" b="1" noProof="0" dirty="0"/>
          </a:p>
          <a:p>
            <a:r>
              <a:rPr lang="fr-FR" sz="1200" u="none" strike="noStrike" dirty="0" smtClean="0">
                <a:effectLst/>
                <a:latin typeface="+mn-lt"/>
                <a:ea typeface="+mn-ea"/>
                <a:cs typeface="+mn-cs"/>
                <a:sym typeface="Calibri"/>
              </a:rPr>
              <a:t>Inscription : </a:t>
            </a:r>
            <a:r>
              <a:rPr lang="fr-FR" sz="1200" u="sng" dirty="0" smtClean="0">
                <a:effectLst/>
                <a:latin typeface="+mn-lt"/>
                <a:ea typeface="+mn-ea"/>
                <a:cs typeface="+mn-cs"/>
                <a:sym typeface="Calibri"/>
                <a:hlinkClick r:id="rId6"/>
              </a:rPr>
              <a:t>https://www.dis-course.net/fr/courses/systemes-dirrigation-a-energie-solaire/inscription.html</a:t>
            </a:r>
            <a:endParaRPr lang="en-GB" baseline="0" noProof="0" dirty="0"/>
          </a:p>
          <a:p>
            <a:pPr marL="0" marR="0" lvl="0" indent="0" defTabSz="914400" eaLnBrk="1" fontAlgn="auto" latinLnBrk="0" hangingPunct="1">
              <a:lnSpc>
                <a:spcPct val="100000"/>
              </a:lnSpc>
              <a:spcBef>
                <a:spcPts val="0"/>
              </a:spcBef>
              <a:spcAft>
                <a:spcPts val="0"/>
              </a:spcAft>
              <a:buClrTx/>
              <a:buSzTx/>
              <a:buFontTx/>
              <a:buNone/>
              <a:tabLst/>
              <a:defRPr/>
            </a:pPr>
            <a:r>
              <a:rPr lang="fr-FR" sz="1200" dirty="0" smtClean="0">
                <a:effectLst/>
                <a:latin typeface="+mn-lt"/>
                <a:ea typeface="+mn-ea"/>
                <a:cs typeface="+mn-cs"/>
                <a:sym typeface="Calibri"/>
              </a:rPr>
              <a:t>Connexion : </a:t>
            </a:r>
            <a:r>
              <a:rPr lang="fr-FR" sz="1200" u="sng" dirty="0" smtClean="0">
                <a:effectLst/>
                <a:latin typeface="+mn-lt"/>
                <a:ea typeface="+mn-ea"/>
                <a:cs typeface="+mn-cs"/>
                <a:sym typeface="Calibri"/>
                <a:hlinkClick r:id="rId7"/>
              </a:rPr>
              <a:t>https://www.dis-course.net/courses/solar-powered-irrigation-systems/log-inout.html</a:t>
            </a:r>
            <a:r>
              <a:rPr lang="fr-FR" sz="1200" dirty="0" smtClean="0">
                <a:effectLst/>
                <a:latin typeface="+mn-lt"/>
                <a:ea typeface="+mn-ea"/>
                <a:cs typeface="+mn-cs"/>
                <a:sym typeface="Calibri"/>
              </a:rPr>
              <a:t>.</a:t>
            </a:r>
          </a:p>
          <a:p>
            <a:pPr marL="0" marR="0" lvl="0" indent="0" defTabSz="914400" eaLnBrk="1" fontAlgn="auto" latinLnBrk="0" hangingPunct="1">
              <a:lnSpc>
                <a:spcPct val="100000"/>
              </a:lnSpc>
              <a:spcBef>
                <a:spcPts val="0"/>
              </a:spcBef>
              <a:spcAft>
                <a:spcPts val="0"/>
              </a:spcAft>
              <a:buClrTx/>
              <a:buSzTx/>
              <a:buFontTx/>
              <a:buNone/>
              <a:tabLst/>
              <a:defRPr/>
            </a:pPr>
            <a:r>
              <a:rPr lang="fr-FR" sz="1200" u="none" strike="noStrike" dirty="0" smtClean="0">
                <a:effectLst/>
                <a:latin typeface="+mn-lt"/>
                <a:ea typeface="+mn-ea"/>
                <a:cs typeface="+mn-cs"/>
                <a:sym typeface="Calibri"/>
              </a:rPr>
              <a:t>Salle de classe : </a:t>
            </a:r>
            <a:r>
              <a:rPr lang="fr-FR" sz="1200" u="sng" dirty="0" smtClean="0">
                <a:effectLst/>
                <a:latin typeface="+mn-lt"/>
                <a:ea typeface="+mn-ea"/>
                <a:cs typeface="+mn-cs"/>
                <a:sym typeface="Calibri"/>
                <a:hlinkClick r:id="rId8"/>
              </a:rPr>
              <a:t>https://www.dis-course.net/fr/courses/systemes-dirrigation-a-energie-solaire/salle-de-classe.html</a:t>
            </a:r>
            <a:endParaRPr lang="fr-FR" sz="1200" dirty="0" smtClean="0">
              <a:effectLst/>
              <a:latin typeface="+mn-lt"/>
              <a:ea typeface="+mn-ea"/>
              <a:cs typeface="+mn-cs"/>
              <a:sym typeface="Calibri"/>
            </a:endParaRPr>
          </a:p>
          <a:p>
            <a:r>
              <a:rPr lang="fr-FR" sz="1200" dirty="0" err="1" smtClean="0">
                <a:effectLst/>
                <a:latin typeface="+mn-lt"/>
                <a:ea typeface="+mn-ea"/>
                <a:cs typeface="+mn-cs"/>
                <a:sym typeface="Calibri"/>
              </a:rPr>
              <a:t>Médiathéque</a:t>
            </a:r>
            <a:r>
              <a:rPr lang="fr-FR" sz="1200" dirty="0" smtClean="0">
                <a:effectLst/>
                <a:latin typeface="+mn-lt"/>
                <a:ea typeface="+mn-ea"/>
                <a:cs typeface="+mn-cs"/>
                <a:sym typeface="Calibri"/>
              </a:rPr>
              <a:t> : </a:t>
            </a:r>
            <a:r>
              <a:rPr lang="fr-FR" sz="1200" u="sng" dirty="0" smtClean="0">
                <a:effectLst/>
                <a:latin typeface="+mn-lt"/>
                <a:ea typeface="+mn-ea"/>
                <a:cs typeface="+mn-cs"/>
                <a:sym typeface="Calibri"/>
                <a:hlinkClick r:id="rId9"/>
              </a:rPr>
              <a:t>https://www.dis-course.net/fr/courses/systemes-dirrigation-a-energie-solaire/mediatheque.html</a:t>
            </a:r>
            <a:endParaRPr lang="fr-FR" sz="1200" dirty="0" smtClean="0">
              <a:effectLst/>
              <a:latin typeface="+mn-lt"/>
              <a:ea typeface="+mn-ea"/>
              <a:cs typeface="+mn-cs"/>
              <a:sym typeface="Calibri"/>
            </a:endParaRPr>
          </a:p>
          <a:p>
            <a:endParaRPr lang="en-GB" baseline="0" noProof="0" dirty="0"/>
          </a:p>
          <a:p>
            <a:endParaRPr lang="en-GB" b="0" noProof="0" dirty="0" smtClean="0"/>
          </a:p>
          <a:p>
            <a:r>
              <a:rPr lang="en-GB" sz="1200" b="1" dirty="0" err="1" smtClean="0">
                <a:effectLst/>
                <a:latin typeface="+mn-lt"/>
                <a:ea typeface="+mn-ea"/>
                <a:cs typeface="+mn-cs"/>
                <a:sym typeface="Calibri"/>
              </a:rPr>
              <a:t>Chaine</a:t>
            </a:r>
            <a:r>
              <a:rPr lang="en-GB" sz="1200" b="1" dirty="0" smtClean="0">
                <a:effectLst/>
                <a:latin typeface="+mn-lt"/>
                <a:ea typeface="+mn-ea"/>
                <a:cs typeface="+mn-cs"/>
                <a:sym typeface="Calibri"/>
              </a:rPr>
              <a:t> YouTube :</a:t>
            </a:r>
            <a:endParaRPr lang="fr-FR" sz="1200" dirty="0" smtClean="0">
              <a:effectLst/>
              <a:latin typeface="+mn-lt"/>
              <a:ea typeface="+mn-ea"/>
              <a:cs typeface="+mn-cs"/>
              <a:sym typeface="Calibri"/>
            </a:endParaRPr>
          </a:p>
          <a:p>
            <a:r>
              <a:rPr lang="en-GB" sz="1200" u="sng" dirty="0" smtClean="0">
                <a:effectLst/>
                <a:latin typeface="+mn-lt"/>
                <a:ea typeface="+mn-ea"/>
                <a:cs typeface="+mn-cs"/>
                <a:sym typeface="Calibri"/>
                <a:hlinkClick r:id="rId10"/>
              </a:rPr>
              <a:t>https://www.youtube.com/channel/UC_xgSOHriQwGf7vxFhahFBA</a:t>
            </a:r>
            <a:endParaRPr lang="fr-FR" sz="1200" dirty="0" smtClean="0">
              <a:effectLst/>
              <a:latin typeface="+mn-lt"/>
              <a:ea typeface="+mn-ea"/>
              <a:cs typeface="+mn-cs"/>
              <a:sym typeface="Calibri"/>
            </a:endParaRPr>
          </a:p>
          <a:p>
            <a:r>
              <a:rPr lang="en-GB" sz="1200" dirty="0" smtClean="0">
                <a:effectLst/>
                <a:latin typeface="+mn-lt"/>
                <a:ea typeface="+mn-ea"/>
                <a:cs typeface="+mn-cs"/>
                <a:sym typeface="Calibri"/>
              </a:rPr>
              <a:t> </a:t>
            </a:r>
            <a:endParaRPr lang="fr-FR" sz="1200" dirty="0" smtClean="0">
              <a:effectLst/>
              <a:latin typeface="+mn-lt"/>
              <a:ea typeface="+mn-ea"/>
              <a:cs typeface="+mn-cs"/>
              <a:sym typeface="Calibri"/>
            </a:endParaRPr>
          </a:p>
          <a:p>
            <a:endParaRPr lang="en-GB" b="0" noProof="0" dirty="0"/>
          </a:p>
          <a:p>
            <a:endParaRPr lang="en-GB" noProof="0" dirty="0"/>
          </a:p>
        </p:txBody>
      </p:sp>
    </p:spTree>
    <p:extLst>
      <p:ext uri="{BB962C8B-B14F-4D97-AF65-F5344CB8AC3E}">
        <p14:creationId xmlns:p14="http://schemas.microsoft.com/office/powerpoint/2010/main" val="86860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aseline="0" noProof="0" dirty="0" smtClean="0"/>
              <a:t>Proposition : Choix multiple, 2 options</a:t>
            </a:r>
          </a:p>
          <a:p>
            <a:r>
              <a:rPr lang="fr-FR" baseline="0" noProof="0" dirty="0" smtClean="0"/>
              <a:t>Vous pouvez utiliser un </a:t>
            </a:r>
            <a:r>
              <a:rPr lang="fr-FR" b="1" baseline="0" noProof="0" dirty="0" smtClean="0"/>
              <a:t>système de sondage en fonction de la plate-forme que vous utilisez </a:t>
            </a:r>
            <a:r>
              <a:rPr lang="fr-FR" baseline="0" noProof="0" dirty="0" smtClean="0"/>
              <a:t>:</a:t>
            </a:r>
          </a:p>
          <a:p>
            <a:endParaRPr lang="fr-FR" baseline="0" noProof="0" dirty="0" smtClean="0"/>
          </a:p>
          <a:p>
            <a:r>
              <a:rPr lang="fr-FR" b="1" baseline="0" noProof="0" dirty="0" smtClean="0"/>
              <a:t>Zoom</a:t>
            </a:r>
            <a:r>
              <a:rPr lang="fr-FR" baseline="0" noProof="0" dirty="0" smtClean="0"/>
              <a:t> : Les sondages sont intégrés à la plate-forme - vous pouvez préparer les questions à l'avance</a:t>
            </a:r>
          </a:p>
          <a:p>
            <a:endParaRPr lang="en-GB" noProof="0" dirty="0"/>
          </a:p>
          <a:p>
            <a:r>
              <a:rPr lang="fr-FR" b="1" noProof="0" dirty="0" smtClean="0"/>
              <a:t>MS TEAMS (version GIZ) </a:t>
            </a:r>
            <a:r>
              <a:rPr lang="fr-FR" noProof="0" dirty="0" smtClean="0"/>
              <a:t>: Si MS Teams est fourni par GIZ, les sondages ne sont pas disponibles. Vous devrez </a:t>
            </a:r>
            <a:r>
              <a:rPr lang="fr-FR" b="1" noProof="0" dirty="0" smtClean="0"/>
              <a:t>soit </a:t>
            </a:r>
            <a:r>
              <a:rPr lang="fr-FR" noProof="0" dirty="0" smtClean="0"/>
              <a:t>utiliser un outil externe (</a:t>
            </a:r>
            <a:r>
              <a:rPr lang="fr-FR" noProof="0" dirty="0" err="1" smtClean="0"/>
              <a:t>Slido</a:t>
            </a:r>
            <a:r>
              <a:rPr lang="fr-FR" noProof="0" dirty="0" smtClean="0"/>
              <a:t>), </a:t>
            </a:r>
            <a:r>
              <a:rPr lang="fr-FR" b="1" noProof="0" dirty="0" smtClean="0"/>
              <a:t>soit</a:t>
            </a:r>
            <a:r>
              <a:rPr lang="fr-FR" noProof="0" dirty="0" smtClean="0"/>
              <a:t> fournir la question sous forme de </a:t>
            </a:r>
            <a:r>
              <a:rPr lang="fr-FR" b="1" noProof="0" dirty="0" smtClean="0"/>
              <a:t>document</a:t>
            </a:r>
            <a:r>
              <a:rPr lang="fr-FR" noProof="0" dirty="0" smtClean="0"/>
              <a:t> (à préparer à l'avance) et demander aux participants de l'imprimer, de cocher leur choix et de le tenir devant la caméra. </a:t>
            </a:r>
          </a:p>
          <a:p>
            <a:r>
              <a:rPr lang="fr-FR" noProof="0" dirty="0" smtClean="0"/>
              <a:t>Demandez aux participants de donner leurs réponses dans le Chat</a:t>
            </a:r>
          </a:p>
          <a:p>
            <a:endParaRPr lang="en-GB" noProof="0" dirty="0"/>
          </a:p>
          <a:p>
            <a:r>
              <a:rPr lang="fr-FR" noProof="0" dirty="0" smtClean="0"/>
              <a:t>Expliquer le sondage, montrer les résultats lorsque le sondage est encore en cours et commenter le résultat ; donner aux participants la possibilité de commenter leurs réponses, s'ils le souhaitent.</a:t>
            </a:r>
          </a:p>
          <a:p>
            <a:endParaRPr lang="en-GB" noProof="0" dirty="0"/>
          </a:p>
          <a:p>
            <a:endParaRPr lang="fr-FR" dirty="0"/>
          </a:p>
        </p:txBody>
      </p:sp>
    </p:spTree>
    <p:extLst>
      <p:ext uri="{BB962C8B-B14F-4D97-AF65-F5344CB8AC3E}">
        <p14:creationId xmlns:p14="http://schemas.microsoft.com/office/powerpoint/2010/main" val="3518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Grafik 6" descr="Grafik 6"/>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071694" y="18329"/>
            <a:ext cx="13634074" cy="6858000"/>
          </a:xfrm>
          <a:prstGeom prst="rect">
            <a:avLst/>
          </a:prstGeom>
          <a:ln w="12700">
            <a:miter lim="400000"/>
          </a:ln>
        </p:spPr>
      </p:pic>
      <p:sp>
        <p:nvSpPr>
          <p:cNvPr id="12" name="Rechteck 7"/>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 name="Titeltext"/>
          <p:cNvSpPr txBox="1">
            <a:spLocks noGrp="1"/>
          </p:cNvSpPr>
          <p:nvPr>
            <p:ph type="title"/>
          </p:nvPr>
        </p:nvSpPr>
        <p:spPr>
          <a:xfrm>
            <a:off x="446893" y="2121405"/>
            <a:ext cx="4523874" cy="1013703"/>
          </a:xfrm>
          <a:prstGeom prst="rect">
            <a:avLst/>
          </a:prstGeom>
        </p:spPr>
        <p:txBody>
          <a:bodyPr/>
          <a:lstStyle>
            <a:lvl1pPr>
              <a:defRPr sz="4800" b="1">
                <a:solidFill>
                  <a:srgbClr val="FFFFFF"/>
                </a:solidFill>
                <a:latin typeface="Arial"/>
                <a:ea typeface="Arial"/>
                <a:cs typeface="Arial"/>
                <a:sym typeface="Arial"/>
              </a:defRPr>
            </a:lvl1pPr>
          </a:lstStyle>
          <a:p>
            <a:r>
              <a:t>Titeltext</a:t>
            </a:r>
          </a:p>
        </p:txBody>
      </p:sp>
      <p:pic>
        <p:nvPicPr>
          <p:cNvPr id="14" name="Picture 4" descr="Picture 4"/>
          <p:cNvPicPr>
            <a:picLocks noChangeAspect="1"/>
          </p:cNvPicPr>
          <p:nvPr/>
        </p:nvPicPr>
        <p:blipFill>
          <a:blip r:embed="rId3"/>
          <a:stretch>
            <a:fillRect/>
          </a:stretch>
        </p:blipFill>
        <p:spPr>
          <a:xfrm>
            <a:off x="409194" y="3756423"/>
            <a:ext cx="2279905" cy="1571753"/>
          </a:xfrm>
          <a:prstGeom prst="rect">
            <a:avLst/>
          </a:prstGeom>
          <a:ln w="12700">
            <a:miter lim="400000"/>
          </a:ln>
        </p:spPr>
      </p:pic>
      <p:pic>
        <p:nvPicPr>
          <p:cNvPr id="15" name="Grafik 10" descr="Grafik 10"/>
          <p:cNvPicPr>
            <a:picLocks noChangeAspect="1"/>
          </p:cNvPicPr>
          <p:nvPr/>
        </p:nvPicPr>
        <p:blipFill>
          <a:blip r:embed="rId4" cstate="hqprint">
            <a:extLst>
              <a:ext uri="{28A0092B-C50C-407E-A947-70E740481C1C}">
                <a14:useLocalDpi xmlns:a14="http://schemas.microsoft.com/office/drawing/2010/main"/>
              </a:ext>
            </a:extLst>
          </a:blip>
          <a:srcRect l="5569" t="6589" r="3630" b="9815"/>
          <a:stretch>
            <a:fillRect/>
          </a:stretch>
        </p:blipFill>
        <p:spPr>
          <a:xfrm>
            <a:off x="403098" y="43710"/>
            <a:ext cx="2286000" cy="2104669"/>
          </a:xfrm>
          <a:prstGeom prst="rect">
            <a:avLst/>
          </a:prstGeom>
          <a:ln w="12700">
            <a:miter lim="400000"/>
          </a:ln>
        </p:spPr>
      </p:pic>
      <p:sp>
        <p:nvSpPr>
          <p:cNvPr id="16"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 name="Textfeld 17"/>
          <p:cNvSpPr txBox="1"/>
          <p:nvPr/>
        </p:nvSpPr>
        <p:spPr>
          <a:xfrm>
            <a:off x="446892" y="3182239"/>
            <a:ext cx="4125109"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latin typeface="Arial"/>
                <a:ea typeface="Arial"/>
                <a:cs typeface="Arial"/>
                <a:sym typeface="Arial"/>
              </a:defRPr>
            </a:lvl1pPr>
          </a:lstStyle>
          <a:p>
            <a:r>
              <a:t>Sub-headline with long name</a:t>
            </a:r>
          </a:p>
        </p:txBody>
      </p:sp>
      <p:pic>
        <p:nvPicPr>
          <p:cNvPr id="18" name="Grafik 18" descr="Grafik 1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96496" y="5656884"/>
            <a:ext cx="8657864" cy="1283950"/>
          </a:xfrm>
          <a:prstGeom prst="rect">
            <a:avLst/>
          </a:prstGeom>
          <a:ln w="12700">
            <a:miter lim="400000"/>
          </a:ln>
        </p:spPr>
      </p:pic>
      <p:sp>
        <p:nvSpPr>
          <p:cNvPr id="1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5" name="Titeltext"/>
          <p:cNvSpPr txBox="1">
            <a:spLocks noGrp="1"/>
          </p:cNvSpPr>
          <p:nvPr>
            <p:ph type="title"/>
          </p:nvPr>
        </p:nvSpPr>
        <p:spPr>
          <a:prstGeom prst="rect">
            <a:avLst/>
          </a:prstGeom>
        </p:spPr>
        <p:txBody>
          <a:bodyPr/>
          <a:lstStyle/>
          <a:p>
            <a:r>
              <a:t>Titeltext</a:t>
            </a:r>
          </a:p>
        </p:txBody>
      </p:sp>
      <p:sp>
        <p:nvSpPr>
          <p:cNvPr id="116" name="Textebene 1…"/>
          <p:cNvSpPr txBox="1">
            <a:spLocks noGrp="1"/>
          </p:cNvSpPr>
          <p:nvPr>
            <p:ph type="body" idx="1"/>
          </p:nvPr>
        </p:nvSpPr>
        <p:spPr>
          <a:xfrm>
            <a:off x="838200" y="1825625"/>
            <a:ext cx="10515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4" name="Titeltext"/>
          <p:cNvSpPr txBox="1">
            <a:spLocks noGrp="1"/>
          </p:cNvSpPr>
          <p:nvPr>
            <p:ph type="title"/>
          </p:nvPr>
        </p:nvSpPr>
        <p:spPr>
          <a:xfrm>
            <a:off x="8724900" y="365125"/>
            <a:ext cx="2628900" cy="5811838"/>
          </a:xfrm>
          <a:prstGeom prst="rect">
            <a:avLst/>
          </a:prstGeom>
        </p:spPr>
        <p:txBody>
          <a:bodyPr/>
          <a:lstStyle/>
          <a:p>
            <a:r>
              <a:t>Titeltext</a:t>
            </a:r>
          </a:p>
        </p:txBody>
      </p:sp>
      <p:sp>
        <p:nvSpPr>
          <p:cNvPr id="125" name="Textebene 1…"/>
          <p:cNvSpPr txBox="1">
            <a:spLocks noGrp="1"/>
          </p:cNvSpPr>
          <p:nvPr>
            <p:ph type="body" idx="1"/>
          </p:nvPr>
        </p:nvSpPr>
        <p:spPr>
          <a:xfrm>
            <a:off x="838200"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26"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eltext"/>
          <p:cNvSpPr txBox="1">
            <a:spLocks noGrp="1"/>
          </p:cNvSpPr>
          <p:nvPr>
            <p:ph type="title"/>
          </p:nvPr>
        </p:nvSpPr>
        <p:spPr>
          <a:xfrm>
            <a:off x="1973178" y="681037"/>
            <a:ext cx="9380621" cy="1325564"/>
          </a:xfrm>
          <a:prstGeom prst="rect">
            <a:avLst/>
          </a:prstGeom>
        </p:spPr>
        <p:txBody>
          <a:bodyPr/>
          <a:lstStyle>
            <a:lvl1pPr>
              <a:lnSpc>
                <a:spcPct val="120000"/>
              </a:lnSpc>
              <a:defRPr sz="4000" b="1">
                <a:solidFill>
                  <a:srgbClr val="879637"/>
                </a:solidFill>
                <a:latin typeface="Arial"/>
                <a:ea typeface="Arial"/>
                <a:cs typeface="Arial"/>
                <a:sym typeface="Arial"/>
              </a:defRPr>
            </a:lvl1pPr>
          </a:lstStyle>
          <a:p>
            <a:r>
              <a:t>Titeltext</a:t>
            </a:r>
          </a:p>
        </p:txBody>
      </p:sp>
      <p:sp>
        <p:nvSpPr>
          <p:cNvPr id="27" name="Textebene 1…"/>
          <p:cNvSpPr txBox="1">
            <a:spLocks noGrp="1"/>
          </p:cNvSpPr>
          <p:nvPr>
            <p:ph type="body" idx="1"/>
          </p:nvPr>
        </p:nvSpPr>
        <p:spPr>
          <a:xfrm>
            <a:off x="1973178" y="2438399"/>
            <a:ext cx="9380622" cy="3738563"/>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pic>
        <p:nvPicPr>
          <p:cNvPr id="28"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2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 name="Textebene 1…"/>
          <p:cNvSpPr txBox="1">
            <a:spLocks noGrp="1"/>
          </p:cNvSpPr>
          <p:nvPr>
            <p:ph type="body" idx="1"/>
          </p:nvPr>
        </p:nvSpPr>
        <p:spPr>
          <a:xfrm>
            <a:off x="2149641" y="609598"/>
            <a:ext cx="9031706" cy="463825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51" name="Text Placeholder 2"/>
          <p:cNvSpPr>
            <a:spLocks noGrp="1"/>
          </p:cNvSpPr>
          <p:nvPr>
            <p:ph type="body" sz="quarter" idx="13"/>
          </p:nvPr>
        </p:nvSpPr>
        <p:spPr>
          <a:xfrm>
            <a:off x="2149642" y="5518484"/>
            <a:ext cx="8694823" cy="567240"/>
          </a:xfrm>
          <a:prstGeom prst="rect">
            <a:avLst/>
          </a:prstGeom>
        </p:spPr>
        <p:txBody>
          <a:bodyPr/>
          <a:lstStyle/>
          <a:p>
            <a:pPr marL="0" indent="0">
              <a:buSzTx/>
              <a:buFontTx/>
              <a:buNone/>
              <a:defRPr sz="1800">
                <a:solidFill>
                  <a:srgbClr val="888888"/>
                </a:solidFill>
                <a:latin typeface="Arial"/>
                <a:ea typeface="Arial"/>
                <a:cs typeface="Arial"/>
                <a:sym typeface="Arial"/>
              </a:defRPr>
            </a:pPr>
            <a:endParaRPr/>
          </a:p>
        </p:txBody>
      </p:sp>
      <p:pic>
        <p:nvPicPr>
          <p:cNvPr id="52"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53"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eltext"/>
          <p:cNvSpPr txBox="1">
            <a:spLocks noGrp="1"/>
          </p:cNvSpPr>
          <p:nvPr>
            <p:ph type="title"/>
          </p:nvPr>
        </p:nvSpPr>
        <p:spPr>
          <a:prstGeom prst="rect">
            <a:avLst/>
          </a:prstGeom>
        </p:spPr>
        <p:txBody>
          <a:bodyPr/>
          <a:lstStyle/>
          <a:p>
            <a:r>
              <a:t>Titeltext</a:t>
            </a:r>
          </a:p>
        </p:txBody>
      </p:sp>
      <p:sp>
        <p:nvSpPr>
          <p:cNvPr id="61"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70"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7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eltext"/>
          <p:cNvSpPr txBox="1">
            <a:spLocks noGrp="1"/>
          </p:cNvSpPr>
          <p:nvPr>
            <p:ph type="title"/>
          </p:nvPr>
        </p:nvSpPr>
        <p:spPr>
          <a:prstGeom prst="rect">
            <a:avLst/>
          </a:prstGeom>
        </p:spPr>
        <p:txBody>
          <a:bodyPr/>
          <a:lstStyle/>
          <a:p>
            <a:r>
              <a:t>Titeltext</a:t>
            </a:r>
          </a:p>
        </p:txBody>
      </p:sp>
      <p:sp>
        <p:nvSpPr>
          <p:cNvPr id="80"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87" name="Grafik 6" descr="Grafik 6"/>
          <p:cNvPicPr>
            <a:picLocks noChangeAspect="1"/>
          </p:cNvPicPr>
          <p:nvPr/>
        </p:nvPicPr>
        <p:blipFill>
          <a:blip r:embed="rId2"/>
          <a:stretch>
            <a:fillRect/>
          </a:stretch>
        </p:blipFill>
        <p:spPr>
          <a:xfrm>
            <a:off x="-2537273" y="0"/>
            <a:ext cx="3699109" cy="6858000"/>
          </a:xfrm>
          <a:prstGeom prst="rect">
            <a:avLst/>
          </a:prstGeom>
          <a:ln w="12700">
            <a:miter lim="400000"/>
          </a:ln>
        </p:spPr>
      </p:pic>
      <p:sp>
        <p:nvSpPr>
          <p:cNvPr id="88"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96"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97"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98"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10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7"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Titeltext</a:t>
            </a:r>
          </a:p>
        </p:txBody>
      </p:sp>
      <p:sp>
        <p:nvSpPr>
          <p:cNvPr id="3"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pedia.info/wiki/Toolbox_on_SPIS/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755374" y="-18331"/>
            <a:ext cx="11929342" cy="7245631"/>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lang="en-GB" dirty="0"/>
          </a:p>
        </p:txBody>
      </p:sp>
      <p:sp>
        <p:nvSpPr>
          <p:cNvPr id="137" name="Title 1"/>
          <p:cNvSpPr txBox="1">
            <a:spLocks noGrp="1"/>
          </p:cNvSpPr>
          <p:nvPr>
            <p:ph type="title"/>
          </p:nvPr>
        </p:nvSpPr>
        <p:spPr>
          <a:xfrm>
            <a:off x="446891" y="2260899"/>
            <a:ext cx="4523876" cy="1013703"/>
          </a:xfrm>
          <a:prstGeom prst="rect">
            <a:avLst/>
          </a:prstGeom>
        </p:spPr>
        <p:txBody>
          <a:bodyPr>
            <a:normAutofit fontScale="90000"/>
          </a:bodyPr>
          <a:lstStyle/>
          <a:p>
            <a:r>
              <a:rPr lang="en-GB" dirty="0" smtClean="0"/>
              <a:t> Formation SPIS</a:t>
            </a:r>
            <a:endParaRPr lang="en-GB" dirty="0"/>
          </a:p>
        </p:txBody>
      </p:sp>
      <p:pic>
        <p:nvPicPr>
          <p:cNvPr id="138" name="Grafik 10" descr="Grafik 10"/>
          <p:cNvPicPr>
            <a:picLocks noChangeAspect="1"/>
          </p:cNvPicPr>
          <p:nvPr/>
        </p:nvPicPr>
        <p:blipFill>
          <a:blip r:embed="rId4" cstate="hqprint">
            <a:extLst>
              <a:ext uri="{28A0092B-C50C-407E-A947-70E740481C1C}">
                <a14:useLocalDpi xmlns:a14="http://schemas.microsoft.com/office/drawing/2010/main"/>
              </a:ext>
            </a:extLst>
          </a:blip>
          <a:srcRect l="5569" t="6589" r="3630" b="9815"/>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lang="en-GB" dirty="0"/>
          </a:p>
        </p:txBody>
      </p:sp>
      <p:sp>
        <p:nvSpPr>
          <p:cNvPr id="140" name="Textfeld 17"/>
          <p:cNvSpPr txBox="1"/>
          <p:nvPr/>
        </p:nvSpPr>
        <p:spPr>
          <a:xfrm>
            <a:off x="446891" y="3182239"/>
            <a:ext cx="6030109"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a:solidFill>
                  <a:srgbClr val="FFFFFF"/>
                </a:solidFill>
                <a:latin typeface="Arial"/>
                <a:ea typeface="Arial"/>
                <a:cs typeface="Arial"/>
                <a:sym typeface="Arial"/>
              </a:defRPr>
            </a:lvl1pPr>
          </a:lstStyle>
          <a:p>
            <a:r>
              <a:rPr lang="en-GB" dirty="0" smtClean="0"/>
              <a:t>WEBINAIRE </a:t>
            </a:r>
            <a:r>
              <a:rPr lang="en-GB" dirty="0"/>
              <a:t>I – Introduction &amp; </a:t>
            </a:r>
            <a:r>
              <a:rPr lang="en-GB" dirty="0" smtClean="0"/>
              <a:t>Analyse de </a:t>
            </a:r>
            <a:r>
              <a:rPr lang="en-GB" dirty="0" err="1" smtClean="0"/>
              <a:t>l’Exploitation</a:t>
            </a:r>
            <a:r>
              <a:rPr lang="en-GB" dirty="0" smtClean="0"/>
              <a:t> </a:t>
            </a:r>
            <a:r>
              <a:rPr lang="en-GB" dirty="0" err="1"/>
              <a:t>A</a:t>
            </a:r>
            <a:r>
              <a:rPr lang="en-GB" dirty="0" err="1" smtClean="0"/>
              <a:t>gricole</a:t>
            </a:r>
            <a:endParaRPr lang="en-GB" dirty="0"/>
          </a:p>
        </p:txBody>
      </p:sp>
      <p:pic>
        <p:nvPicPr>
          <p:cNvPr id="141" name="Grafik 3" descr="Grafik 3"/>
          <p:cNvPicPr>
            <a:picLocks noChangeAspect="1"/>
          </p:cNvPicPr>
          <p:nvPr/>
        </p:nvPicPr>
        <p:blipFill>
          <a:blip r:embed="rId5"/>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940209" y="5704900"/>
            <a:ext cx="8657864" cy="1283950"/>
          </a:xfrm>
          <a:prstGeom prst="rect">
            <a:avLst/>
          </a:prstGeom>
          <a:ln w="12700">
            <a:miter lim="400000"/>
          </a:ln>
        </p:spPr>
      </p:pic>
      <p:pic>
        <p:nvPicPr>
          <p:cNvPr id="3" name="Picture 2">
            <a:extLst>
              <a:ext uri="{FF2B5EF4-FFF2-40B4-BE49-F238E27FC236}">
                <a16:creationId xmlns="" xmlns:a16="http://schemas.microsoft.com/office/drawing/2014/main" id="{D95F2012-95C6-490C-B277-A389E4E47D3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18032" y="5956693"/>
            <a:ext cx="1696431" cy="656562"/>
          </a:xfrm>
          <a:prstGeom prst="rect">
            <a:avLst/>
          </a:prstGeom>
        </p:spPr>
      </p:pic>
    </p:spTree>
    <p:extLst>
      <p:ext uri="{BB962C8B-B14F-4D97-AF65-F5344CB8AC3E}">
        <p14:creationId xmlns:p14="http://schemas.microsoft.com/office/powerpoint/2010/main" val="155397158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Sondage</a:t>
            </a:r>
            <a:r>
              <a:rPr lang="en-GB" dirty="0" smtClean="0"/>
              <a:t> 1</a:t>
            </a:r>
            <a:r>
              <a:rPr lang="en-GB" dirty="0"/>
              <a:t>: </a:t>
            </a:r>
            <a:r>
              <a:rPr lang="en-GB" dirty="0" err="1" smtClean="0"/>
              <a:t>Quelles</a:t>
            </a:r>
            <a:r>
              <a:rPr lang="en-GB" dirty="0" smtClean="0"/>
              <a:t> </a:t>
            </a:r>
            <a:r>
              <a:rPr lang="en-GB" dirty="0" err="1" smtClean="0"/>
              <a:t>sont</a:t>
            </a:r>
            <a:r>
              <a:rPr lang="en-GB" dirty="0" smtClean="0"/>
              <a:t> </a:t>
            </a:r>
            <a:r>
              <a:rPr lang="en-GB" dirty="0" err="1" smtClean="0"/>
              <a:t>vos</a:t>
            </a:r>
            <a:r>
              <a:rPr lang="en-GB" dirty="0" smtClean="0"/>
              <a:t> </a:t>
            </a:r>
            <a:r>
              <a:rPr lang="en-GB" dirty="0" err="1" smtClean="0"/>
              <a:t>attentes</a:t>
            </a:r>
            <a:r>
              <a:rPr lang="en-GB" dirty="0" smtClean="0"/>
              <a:t> ?</a:t>
            </a:r>
            <a:endParaRPr lang="en-GB" dirty="0"/>
          </a:p>
        </p:txBody>
      </p:sp>
      <p:sp>
        <p:nvSpPr>
          <p:cNvPr id="3" name="Text Placeholder 2"/>
          <p:cNvSpPr>
            <a:spLocks noGrp="1"/>
          </p:cNvSpPr>
          <p:nvPr>
            <p:ph type="body" idx="1"/>
          </p:nvPr>
        </p:nvSpPr>
        <p:spPr/>
        <p:txBody>
          <a:bodyPr/>
          <a:lstStyle/>
          <a:p>
            <a:r>
              <a:rPr lang="fr-FR" dirty="0" smtClean="0"/>
              <a:t>En </a:t>
            </a:r>
            <a:r>
              <a:rPr lang="fr-FR" dirty="0"/>
              <a:t>savoir plus sur le contenu des outils SPIS</a:t>
            </a:r>
            <a:endParaRPr lang="en-GB" dirty="0"/>
          </a:p>
          <a:p>
            <a:r>
              <a:rPr lang="fr-FR" dirty="0" smtClean="0"/>
              <a:t>Didactiques </a:t>
            </a:r>
            <a:r>
              <a:rPr lang="fr-FR" dirty="0"/>
              <a:t>pour enseigner le SPIS</a:t>
            </a:r>
            <a:endParaRPr lang="en-GB" dirty="0"/>
          </a:p>
          <a:p>
            <a:r>
              <a:rPr lang="fr-FR" dirty="0" smtClean="0"/>
              <a:t>Rencontre </a:t>
            </a:r>
            <a:r>
              <a:rPr lang="fr-FR" dirty="0"/>
              <a:t>et échange avec d'autres collègues impliqués dans des activités similaires</a:t>
            </a:r>
            <a:endParaRPr lang="en-GB" dirty="0"/>
          </a:p>
          <a:p>
            <a:r>
              <a:rPr lang="fr-FR" dirty="0" smtClean="0"/>
              <a:t>En </a:t>
            </a:r>
            <a:r>
              <a:rPr lang="fr-FR" dirty="0"/>
              <a:t>savoir plus sur le SPIS en général</a:t>
            </a:r>
            <a:endParaRPr lang="en-GB" dirty="0"/>
          </a:p>
        </p:txBody>
      </p:sp>
    </p:spTree>
    <p:extLst>
      <p:ext uri="{BB962C8B-B14F-4D97-AF65-F5344CB8AC3E}">
        <p14:creationId xmlns:p14="http://schemas.microsoft.com/office/powerpoint/2010/main" val="2016369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t="-1"/>
          <a:stretch/>
        </p:blipFill>
        <p:spPr>
          <a:xfrm>
            <a:off x="1157260" y="0"/>
            <a:ext cx="11034740" cy="6840000"/>
          </a:xfrm>
          <a:prstGeom prst="rect">
            <a:avLst/>
          </a:prstGeom>
        </p:spPr>
      </p:pic>
    </p:spTree>
    <p:extLst>
      <p:ext uri="{BB962C8B-B14F-4D97-AF65-F5344CB8AC3E}">
        <p14:creationId xmlns:p14="http://schemas.microsoft.com/office/powerpoint/2010/main" val="152683478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SPIS : </a:t>
            </a:r>
            <a:r>
              <a:rPr lang="en-GB" dirty="0" err="1" smtClean="0"/>
              <a:t>Brève</a:t>
            </a:r>
            <a:r>
              <a:rPr lang="en-GB" dirty="0" smtClean="0"/>
              <a:t> </a:t>
            </a:r>
            <a:r>
              <a:rPr lang="en-GB" dirty="0" err="1" smtClean="0"/>
              <a:t>Présentation</a:t>
            </a:r>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2853117958"/>
              </p:ext>
            </p:extLst>
          </p:nvPr>
        </p:nvGraphicFramePr>
        <p:xfrm>
          <a:off x="1506071" y="2348754"/>
          <a:ext cx="9717741" cy="2384610"/>
        </p:xfrm>
        <a:graphic>
          <a:graphicData uri="http://schemas.openxmlformats.org/drawingml/2006/table">
            <a:tbl>
              <a:tblPr firstRow="1" firstCol="1" bandRow="1"/>
              <a:tblGrid>
                <a:gridCol w="2268767"/>
                <a:gridCol w="1782831"/>
                <a:gridCol w="2534882"/>
                <a:gridCol w="3131261"/>
              </a:tblGrid>
              <a:tr h="476922">
                <a:tc>
                  <a:txBody>
                    <a:bodyPr/>
                    <a:lstStyle/>
                    <a:p>
                      <a:pPr algn="ctr">
                        <a:lnSpc>
                          <a:spcPct val="107000"/>
                        </a:lnSpc>
                        <a:spcAft>
                          <a:spcPts val="0"/>
                        </a:spcAft>
                      </a:pPr>
                      <a:r>
                        <a:rPr lang="fr-FR"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Composante</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gridSpan="2">
                  <a:txBody>
                    <a:bodyPr/>
                    <a:lstStyle/>
                    <a:p>
                      <a:pPr algn="ctr">
                        <a:lnSpc>
                          <a:spcPct val="107000"/>
                        </a:lnSpc>
                        <a:spcAft>
                          <a:spcPts val="0"/>
                        </a:spcAft>
                      </a:pPr>
                      <a:r>
                        <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Technologies alternatives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c hMerge="1">
                  <a:txBody>
                    <a:bodyPr/>
                    <a:lstStyle/>
                    <a:p>
                      <a:endParaRPr lang="fr-FR"/>
                    </a:p>
                  </a:txBody>
                  <a:tcPr/>
                </a:tc>
                <a:tc>
                  <a:txBody>
                    <a:bodyPr/>
                    <a:lstStyle/>
                    <a:p>
                      <a:pPr algn="ctr">
                        <a:lnSpc>
                          <a:spcPct val="107000"/>
                        </a:lnSpc>
                        <a:spcAft>
                          <a:spcPts val="0"/>
                        </a:spcAft>
                      </a:pPr>
                      <a:r>
                        <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Dépendant 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00"/>
                    </a:solidFill>
                  </a:tcPr>
                </a:tc>
              </a:tr>
              <a:tr h="476922">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Système solaire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Fixe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suivi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Coûts et Intensité de la maintenance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22">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Pompe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surface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immergée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les coûts et la (géo-) hydrologie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22">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Réservoir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réservoir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pas de réservoir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Coûts et systèmes d’irrigation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22">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Système irrigation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surface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goutte à goutte ou aspersion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Coûts et système de pompage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77943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Boite</a:t>
            </a:r>
            <a:r>
              <a:rPr lang="en-GB" dirty="0" smtClean="0"/>
              <a:t> à </a:t>
            </a:r>
            <a:r>
              <a:rPr lang="en-GB" dirty="0" err="1" smtClean="0"/>
              <a:t>Outils</a:t>
            </a:r>
            <a:r>
              <a:rPr lang="en-GB" dirty="0" smtClean="0"/>
              <a:t> </a:t>
            </a:r>
            <a:r>
              <a:rPr lang="en-GB" dirty="0"/>
              <a:t>– </a:t>
            </a:r>
            <a:r>
              <a:rPr lang="en-GB" dirty="0" smtClean="0"/>
              <a:t>un </a:t>
            </a:r>
            <a:r>
              <a:rPr lang="en-GB" dirty="0" err="1" smtClean="0"/>
              <a:t>aperçu</a:t>
            </a:r>
            <a:endParaRPr lang="en-GB" dirty="0"/>
          </a:p>
        </p:txBody>
      </p:sp>
      <p:sp>
        <p:nvSpPr>
          <p:cNvPr id="3" name="Text Placeholder 2"/>
          <p:cNvSpPr>
            <a:spLocks noGrp="1"/>
          </p:cNvSpPr>
          <p:nvPr>
            <p:ph type="body" idx="1"/>
          </p:nvPr>
        </p:nvSpPr>
        <p:spPr/>
        <p:txBody>
          <a:bodyPr>
            <a:normAutofit fontScale="92500" lnSpcReduction="10000"/>
          </a:bodyPr>
          <a:lstStyle/>
          <a:p>
            <a:pPr marL="0" indent="0">
              <a:buNone/>
            </a:pPr>
            <a:r>
              <a:rPr lang="fr-FR" dirty="0" smtClean="0"/>
              <a:t>La </a:t>
            </a:r>
            <a:r>
              <a:rPr lang="fr-FR" dirty="0"/>
              <a:t>"boîte à outils </a:t>
            </a:r>
            <a:r>
              <a:rPr lang="fr-FR" dirty="0" err="1"/>
              <a:t>Energypedia</a:t>
            </a:r>
            <a:r>
              <a:rPr lang="fr-FR" dirty="0"/>
              <a:t>" est la base des webinaires et nous nous concentrerons principalement sur les outils de planification et de conception des SPIS.</a:t>
            </a:r>
            <a:endParaRPr lang="en-GB" dirty="0"/>
          </a:p>
          <a:p>
            <a:pPr marL="0" indent="0">
              <a:buNone/>
            </a:pPr>
            <a:r>
              <a:rPr lang="en-GB" dirty="0"/>
              <a:t/>
            </a:r>
            <a:br>
              <a:rPr lang="en-GB" dirty="0"/>
            </a:br>
            <a:r>
              <a:rPr lang="fr-FR" dirty="0" smtClean="0"/>
              <a:t>Examinons </a:t>
            </a:r>
            <a:r>
              <a:rPr lang="fr-FR" dirty="0"/>
              <a:t>la boîte à </a:t>
            </a:r>
            <a:r>
              <a:rPr lang="fr-FR" dirty="0" smtClean="0"/>
              <a:t>outils : </a:t>
            </a:r>
            <a:endParaRPr lang="en-GB" u="sng" dirty="0" smtClean="0"/>
          </a:p>
          <a:p>
            <a:pPr marL="0" indent="0">
              <a:buNone/>
            </a:pPr>
            <a:r>
              <a:rPr lang="fr-FR" u="sng" dirty="0">
                <a:sym typeface="Calibri"/>
                <a:hlinkClick r:id="rId3"/>
              </a:rPr>
              <a:t>https://energypedia.info/wiki/Toolbox_on_SPIS/fr</a:t>
            </a:r>
            <a:endParaRPr lang="fr-FR" dirty="0">
              <a:sym typeface="Calibri"/>
            </a:endParaRPr>
          </a:p>
          <a:p>
            <a:pPr marL="0" indent="0">
              <a:buNone/>
            </a:pPr>
            <a:r>
              <a:rPr lang="en-GB" u="sng" dirty="0"/>
              <a:t/>
            </a:r>
            <a:br>
              <a:rPr lang="en-GB" u="sng" dirty="0"/>
            </a:br>
            <a:r>
              <a:rPr lang="fr-FR" dirty="0"/>
              <a:t>La boîte à outils comprend des modules instructifs complétés par des outils logiciels faciles à utiliser (fiches de calcul, listes de contrôle, guides).</a:t>
            </a:r>
          </a:p>
        </p:txBody>
      </p:sp>
    </p:spTree>
    <p:extLst>
      <p:ext uri="{BB962C8B-B14F-4D97-AF65-F5344CB8AC3E}">
        <p14:creationId xmlns:p14="http://schemas.microsoft.com/office/powerpoint/2010/main" val="127267119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Sondage</a:t>
            </a:r>
            <a:r>
              <a:rPr lang="en-GB" dirty="0" smtClean="0"/>
              <a:t> </a:t>
            </a:r>
            <a:r>
              <a:rPr lang="en-GB" dirty="0"/>
              <a:t>2: </a:t>
            </a:r>
            <a:r>
              <a:rPr lang="en-GB" dirty="0" err="1" smtClean="0"/>
              <a:t>Quelles</a:t>
            </a:r>
            <a:r>
              <a:rPr lang="en-GB" dirty="0" smtClean="0"/>
              <a:t> </a:t>
            </a:r>
            <a:r>
              <a:rPr lang="en-GB" dirty="0" err="1" smtClean="0"/>
              <a:t>sont</a:t>
            </a:r>
            <a:r>
              <a:rPr lang="en-GB" dirty="0" smtClean="0"/>
              <a:t> </a:t>
            </a:r>
            <a:r>
              <a:rPr lang="en-GB" dirty="0" err="1" smtClean="0"/>
              <a:t>vos</a:t>
            </a:r>
            <a:r>
              <a:rPr lang="en-GB" dirty="0" smtClean="0"/>
              <a:t> </a:t>
            </a:r>
            <a:r>
              <a:rPr lang="en-GB" dirty="0" err="1" smtClean="0"/>
              <a:t>craintes</a:t>
            </a:r>
            <a:r>
              <a:rPr lang="en-GB" dirty="0" smtClean="0"/>
              <a:t>?</a:t>
            </a:r>
            <a:endParaRPr lang="en-GB" dirty="0"/>
          </a:p>
        </p:txBody>
      </p:sp>
      <p:sp>
        <p:nvSpPr>
          <p:cNvPr id="3" name="Text Placeholder 2"/>
          <p:cNvSpPr>
            <a:spLocks noGrp="1"/>
          </p:cNvSpPr>
          <p:nvPr>
            <p:ph type="body" idx="1"/>
          </p:nvPr>
        </p:nvSpPr>
        <p:spPr/>
        <p:txBody>
          <a:bodyPr/>
          <a:lstStyle/>
          <a:p>
            <a:r>
              <a:rPr lang="fr-FR" dirty="0" smtClean="0"/>
              <a:t>Le </a:t>
            </a:r>
            <a:r>
              <a:rPr lang="fr-FR" dirty="0"/>
              <a:t>contenu pourrait être trop difficile pour moi</a:t>
            </a:r>
            <a:endParaRPr lang="en-GB" dirty="0"/>
          </a:p>
          <a:p>
            <a:r>
              <a:rPr lang="fr-FR" dirty="0" smtClean="0"/>
              <a:t>Pas </a:t>
            </a:r>
            <a:r>
              <a:rPr lang="fr-FR" dirty="0"/>
              <a:t>assez de challenge pour moi - je connais déjà la plupart des SPIS et leurs applications</a:t>
            </a:r>
            <a:r>
              <a:rPr lang="en-GB" dirty="0" smtClean="0"/>
              <a:t> </a:t>
            </a:r>
            <a:endParaRPr lang="en-GB" dirty="0"/>
          </a:p>
          <a:p>
            <a:r>
              <a:rPr lang="fr-FR" dirty="0" smtClean="0"/>
              <a:t>Les </a:t>
            </a:r>
            <a:r>
              <a:rPr lang="fr-FR" dirty="0"/>
              <a:t>webinaires seront trop théoriques</a:t>
            </a:r>
            <a:endParaRPr lang="en-GB" dirty="0"/>
          </a:p>
          <a:p>
            <a:r>
              <a:rPr lang="fr-FR" dirty="0" smtClean="0"/>
              <a:t>Je </a:t>
            </a:r>
            <a:r>
              <a:rPr lang="fr-FR" dirty="0"/>
              <a:t>n'aurai pas assez de temps pour me concentrer sur la série de webinaires</a:t>
            </a:r>
            <a:endParaRPr lang="en-GB" dirty="0"/>
          </a:p>
        </p:txBody>
      </p:sp>
    </p:spTree>
    <p:extLst>
      <p:ext uri="{BB962C8B-B14F-4D97-AF65-F5344CB8AC3E}">
        <p14:creationId xmlns:p14="http://schemas.microsoft.com/office/powerpoint/2010/main" val="16333131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20664" y="-1"/>
            <a:ext cx="11071335" cy="6840000"/>
          </a:xfrm>
          <a:prstGeom prst="rect">
            <a:avLst/>
          </a:prstGeom>
        </p:spPr>
      </p:pic>
    </p:spTree>
    <p:extLst>
      <p:ext uri="{BB962C8B-B14F-4D97-AF65-F5344CB8AC3E}">
        <p14:creationId xmlns:p14="http://schemas.microsoft.com/office/powerpoint/2010/main" val="18791525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Etude de </a:t>
            </a:r>
            <a:r>
              <a:rPr lang="en-GB" sz="3200" dirty="0" err="1" smtClean="0"/>
              <a:t>Cas</a:t>
            </a:r>
            <a:r>
              <a:rPr lang="en-GB" sz="3200" dirty="0" smtClean="0"/>
              <a:t> «La </a:t>
            </a:r>
            <a:r>
              <a:rPr lang="en-GB" sz="3200" dirty="0" err="1" smtClean="0"/>
              <a:t>Ferme</a:t>
            </a:r>
            <a:r>
              <a:rPr lang="en-GB" sz="3200" dirty="0" smtClean="0"/>
              <a:t> de Mary au </a:t>
            </a:r>
            <a:r>
              <a:rPr lang="en-GB" sz="3200" dirty="0"/>
              <a:t>Kenya»</a:t>
            </a:r>
          </a:p>
        </p:txBody>
      </p:sp>
      <p:sp>
        <p:nvSpPr>
          <p:cNvPr id="3" name="Text Placeholder 2"/>
          <p:cNvSpPr>
            <a:spLocks noGrp="1"/>
          </p:cNvSpPr>
          <p:nvPr>
            <p:ph type="body" idx="1"/>
          </p:nvPr>
        </p:nvSpPr>
        <p:spPr>
          <a:xfrm>
            <a:off x="1973178" y="2169183"/>
            <a:ext cx="9380622" cy="1338944"/>
          </a:xfrm>
        </p:spPr>
        <p:txBody>
          <a:bodyPr/>
          <a:lstStyle/>
          <a:p>
            <a:pPr marL="0" indent="0">
              <a:buNone/>
            </a:pPr>
            <a:r>
              <a:rPr lang="fr-FR" dirty="0"/>
              <a:t>Afin de rendre </a:t>
            </a:r>
            <a:r>
              <a:rPr lang="fr-FR" b="1" dirty="0"/>
              <a:t>plus concrets </a:t>
            </a:r>
            <a:r>
              <a:rPr lang="fr-FR" dirty="0"/>
              <a:t>les outils fournis et décrits dans cette série de webinaires, la boîte à outils sur les SPIS fournit un exemple (fictif)</a:t>
            </a:r>
            <a:r>
              <a:rPr lang="en-GB" dirty="0" smtClean="0"/>
              <a:t>: </a:t>
            </a:r>
            <a:endParaRPr lang="en-GB" dirty="0"/>
          </a:p>
        </p:txBody>
      </p:sp>
      <p:sp>
        <p:nvSpPr>
          <p:cNvPr id="4" name="TextBox 3"/>
          <p:cNvSpPr txBox="1"/>
          <p:nvPr/>
        </p:nvSpPr>
        <p:spPr>
          <a:xfrm>
            <a:off x="1973178" y="3670709"/>
            <a:ext cx="9478593" cy="5232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2800" dirty="0" smtClean="0"/>
              <a:t>La </a:t>
            </a:r>
            <a:r>
              <a:rPr lang="en-GB" sz="2800" dirty="0" err="1"/>
              <a:t>F</a:t>
            </a:r>
            <a:r>
              <a:rPr lang="en-GB" sz="2800" dirty="0" err="1" smtClean="0"/>
              <a:t>erme</a:t>
            </a:r>
            <a:r>
              <a:rPr lang="en-GB" sz="2800" dirty="0" smtClean="0"/>
              <a:t> de</a:t>
            </a:r>
            <a:r>
              <a:rPr lang="en-GB" sz="2800" dirty="0"/>
              <a:t> </a:t>
            </a:r>
            <a:r>
              <a:rPr lang="en-GB" sz="2800" b="1" dirty="0"/>
              <a:t>Miss Mary </a:t>
            </a:r>
            <a:r>
              <a:rPr lang="en-GB" sz="2800" b="1" dirty="0" err="1"/>
              <a:t>Wanjiku</a:t>
            </a:r>
            <a:r>
              <a:rPr lang="en-GB" sz="2800" b="1" dirty="0"/>
              <a:t> </a:t>
            </a:r>
            <a:r>
              <a:rPr lang="en-GB" sz="2800" b="1" dirty="0" smtClean="0"/>
              <a:t>au </a:t>
            </a:r>
            <a:r>
              <a:rPr lang="en-GB" sz="2800" b="1" dirty="0"/>
              <a:t>Kenya</a:t>
            </a:r>
            <a:r>
              <a:rPr lang="en-GB" sz="2800" dirty="0"/>
              <a:t> </a:t>
            </a:r>
          </a:p>
        </p:txBody>
      </p:sp>
      <p:sp>
        <p:nvSpPr>
          <p:cNvPr id="5" name="TextBox 4"/>
          <p:cNvSpPr txBox="1"/>
          <p:nvPr/>
        </p:nvSpPr>
        <p:spPr>
          <a:xfrm>
            <a:off x="2022163" y="4356509"/>
            <a:ext cx="9380621"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dirty="0" smtClean="0"/>
              <a:t>Sa </a:t>
            </a:r>
            <a:r>
              <a:rPr lang="fr-FR" sz="2800" dirty="0"/>
              <a:t>situation dans sa ferme est décrite dans </a:t>
            </a:r>
            <a:r>
              <a:rPr lang="fr-FR" sz="2800" b="1" dirty="0"/>
              <a:t>l'Etude de Cas du Kenya</a:t>
            </a:r>
            <a:r>
              <a:rPr lang="fr-FR" sz="2800" dirty="0"/>
              <a:t>. En plus de la description, l'Etude de Cas pose quelques </a:t>
            </a:r>
            <a:r>
              <a:rPr lang="fr-FR" sz="2800" b="1" dirty="0"/>
              <a:t>questions</a:t>
            </a:r>
            <a:r>
              <a:rPr lang="fr-FR" sz="2800" dirty="0"/>
              <a:t>, qui peuvent être résolues à l'aide des </a:t>
            </a:r>
            <a:r>
              <a:rPr lang="fr-FR" sz="2800" dirty="0" smtClean="0"/>
              <a:t>outils et servir d’exemple pratique</a:t>
            </a:r>
            <a:endParaRPr lang="fr-FR" sz="2800" dirty="0">
              <a:latin typeface="Arial Hebrew Scholar" charset="-79"/>
              <a:ea typeface="Arial Hebrew Scholar" charset="-79"/>
              <a:cs typeface="Arial Hebrew Scholar" charset="-79"/>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1.1 &amp; 1.2</a:t>
            </a:r>
          </a:p>
        </p:txBody>
      </p:sp>
    </p:spTree>
    <p:extLst>
      <p:ext uri="{BB962C8B-B14F-4D97-AF65-F5344CB8AC3E}">
        <p14:creationId xmlns:p14="http://schemas.microsoft.com/office/powerpoint/2010/main" val="17871300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err="1" smtClean="0"/>
              <a:t>Outil</a:t>
            </a:r>
            <a:r>
              <a:rPr lang="en-GB" dirty="0" smtClean="0"/>
              <a:t> </a:t>
            </a:r>
            <a:r>
              <a:rPr lang="en-GB" dirty="0" err="1" smtClean="0"/>
              <a:t>d’Analyse</a:t>
            </a:r>
            <a:r>
              <a:rPr lang="en-GB" dirty="0" smtClean="0"/>
              <a:t> de </a:t>
            </a:r>
            <a:r>
              <a:rPr lang="en-GB" dirty="0" err="1" smtClean="0"/>
              <a:t>l’Exploitation</a:t>
            </a:r>
            <a:r>
              <a:rPr lang="en-GB" dirty="0" smtClean="0"/>
              <a:t> </a:t>
            </a:r>
            <a:r>
              <a:rPr lang="en-GB" dirty="0" err="1" smtClean="0"/>
              <a:t>Agricole</a:t>
            </a:r>
            <a:r>
              <a:rPr lang="en-GB" dirty="0" smtClean="0"/>
              <a:t> (Description </a:t>
            </a:r>
            <a:r>
              <a:rPr lang="en-GB" dirty="0" err="1"/>
              <a:t>G</a:t>
            </a:r>
            <a:r>
              <a:rPr lang="en-GB" dirty="0" err="1" smtClean="0"/>
              <a:t>énérale</a:t>
            </a:r>
            <a:r>
              <a:rPr lang="en-GB" dirty="0" smtClean="0"/>
              <a:t>)</a:t>
            </a:r>
            <a:endParaRPr lang="en-GB" dirty="0"/>
          </a:p>
        </p:txBody>
      </p:sp>
      <p:sp>
        <p:nvSpPr>
          <p:cNvPr id="3" name="Text Placeholder 2"/>
          <p:cNvSpPr>
            <a:spLocks noGrp="1"/>
          </p:cNvSpPr>
          <p:nvPr>
            <p:ph type="body" idx="1"/>
          </p:nvPr>
        </p:nvSpPr>
        <p:spPr/>
        <p:txBody>
          <a:bodyPr/>
          <a:lstStyle/>
          <a:p>
            <a:pPr marL="0" indent="0">
              <a:buNone/>
            </a:pPr>
            <a:r>
              <a:rPr lang="fr-FR" dirty="0" smtClean="0"/>
              <a:t>Avant </a:t>
            </a:r>
            <a:r>
              <a:rPr lang="fr-FR" dirty="0"/>
              <a:t>d'investir dans un SPIS, les </a:t>
            </a:r>
            <a:r>
              <a:rPr lang="fr-FR" b="1" dirty="0"/>
              <a:t>données économiques de l'exploitation</a:t>
            </a:r>
            <a:r>
              <a:rPr lang="fr-FR" dirty="0"/>
              <a:t> doivent être collectées. </a:t>
            </a:r>
          </a:p>
          <a:p>
            <a:pPr marL="0" indent="0">
              <a:buNone/>
            </a:pPr>
            <a:r>
              <a:rPr lang="fr-FR" dirty="0"/>
              <a:t>C'est une exigence absolue pour évaluer la taille du système SPIS qui est </a:t>
            </a:r>
            <a:r>
              <a:rPr lang="fr-FR" b="1" dirty="0"/>
              <a:t>réellement </a:t>
            </a:r>
            <a:r>
              <a:rPr lang="fr-FR" b="1" dirty="0" smtClean="0"/>
              <a:t>accessible</a:t>
            </a:r>
            <a:r>
              <a:rPr lang="fr-FR" dirty="0" smtClean="0"/>
              <a:t>.</a:t>
            </a:r>
            <a:endParaRPr lang="fr-FR" dirty="0"/>
          </a:p>
          <a:p>
            <a:pPr marL="0" indent="0">
              <a:buNone/>
            </a:pPr>
            <a:endParaRPr lang="en-GB" dirty="0"/>
          </a:p>
        </p:txBody>
      </p:sp>
      <p:sp>
        <p:nvSpPr>
          <p:cNvPr id="5" name="TextBox 4"/>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Hand-Out: 1.3</a:t>
            </a:r>
          </a:p>
        </p:txBody>
      </p:sp>
    </p:spTree>
    <p:extLst>
      <p:ext uri="{BB962C8B-B14F-4D97-AF65-F5344CB8AC3E}">
        <p14:creationId xmlns:p14="http://schemas.microsoft.com/office/powerpoint/2010/main" val="681790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de-DE" dirty="0" err="1" smtClean="0"/>
              <a:t>Outil</a:t>
            </a:r>
            <a:r>
              <a:rPr lang="de-DE" dirty="0" smtClean="0"/>
              <a:t> </a:t>
            </a:r>
            <a:r>
              <a:rPr lang="de-DE" dirty="0" err="1" smtClean="0"/>
              <a:t>d‘Analyse</a:t>
            </a:r>
            <a:r>
              <a:rPr lang="de-DE" dirty="0" smtClean="0"/>
              <a:t> de </a:t>
            </a:r>
            <a:r>
              <a:rPr lang="de-DE" dirty="0" err="1" smtClean="0"/>
              <a:t>l‘Exploitation</a:t>
            </a:r>
            <a:r>
              <a:rPr lang="de-DE" dirty="0" smtClean="0"/>
              <a:t> </a:t>
            </a:r>
            <a:r>
              <a:rPr lang="de-DE" dirty="0" err="1" smtClean="0"/>
              <a:t>Agricole</a:t>
            </a:r>
            <a:r>
              <a:rPr lang="de-DE" dirty="0" smtClean="0"/>
              <a:t> (</a:t>
            </a:r>
            <a:r>
              <a:rPr lang="de-DE" dirty="0" err="1" smtClean="0"/>
              <a:t>Feuilles</a:t>
            </a:r>
            <a:r>
              <a:rPr lang="de-DE" dirty="0" smtClean="0"/>
              <a:t>)</a:t>
            </a:r>
            <a:endParaRPr lang="fr-FR" dirty="0"/>
          </a:p>
        </p:txBody>
      </p:sp>
      <p:sp>
        <p:nvSpPr>
          <p:cNvPr id="3" name="Text Placeholder 2"/>
          <p:cNvSpPr>
            <a:spLocks noGrp="1"/>
          </p:cNvSpPr>
          <p:nvPr>
            <p:ph type="body" idx="1"/>
          </p:nvPr>
        </p:nvSpPr>
        <p:spPr/>
        <p:txBody>
          <a:bodyPr/>
          <a:lstStyle/>
          <a:p>
            <a:pPr>
              <a:buFont typeface="Wingdings" charset="2"/>
              <a:buChar char="ü"/>
            </a:pPr>
            <a:r>
              <a:rPr lang="en-GB" dirty="0" smtClean="0"/>
              <a:t>Information </a:t>
            </a:r>
            <a:r>
              <a:rPr lang="en-GB" dirty="0" err="1" smtClean="0"/>
              <a:t>Générale</a:t>
            </a:r>
            <a:endParaRPr lang="en-GB" dirty="0"/>
          </a:p>
          <a:p>
            <a:pPr>
              <a:buFont typeface="Wingdings" charset="2"/>
              <a:buChar char="ü"/>
            </a:pPr>
            <a:r>
              <a:rPr lang="en-GB" dirty="0" err="1" smtClean="0"/>
              <a:t>Equipments</a:t>
            </a:r>
            <a:r>
              <a:rPr lang="en-GB" dirty="0" smtClean="0"/>
              <a:t> </a:t>
            </a:r>
            <a:r>
              <a:rPr lang="en-GB" dirty="0"/>
              <a:t>&amp; </a:t>
            </a:r>
            <a:r>
              <a:rPr lang="en-GB" dirty="0" err="1" smtClean="0"/>
              <a:t>Actifs</a:t>
            </a:r>
            <a:endParaRPr lang="en-GB" dirty="0"/>
          </a:p>
          <a:p>
            <a:pPr>
              <a:buFont typeface="Wingdings" charset="2"/>
              <a:buChar char="ü"/>
            </a:pPr>
            <a:r>
              <a:rPr lang="en-GB" dirty="0" err="1" smtClean="0"/>
              <a:t>Recettes</a:t>
            </a:r>
            <a:r>
              <a:rPr lang="en-GB" dirty="0" smtClean="0"/>
              <a:t> culture </a:t>
            </a:r>
            <a:r>
              <a:rPr lang="en-GB" dirty="0"/>
              <a:t>&amp; </a:t>
            </a:r>
            <a:r>
              <a:rPr lang="en-GB" dirty="0" err="1" smtClean="0"/>
              <a:t>Elevage</a:t>
            </a:r>
            <a:endParaRPr lang="en-GB" dirty="0"/>
          </a:p>
          <a:p>
            <a:pPr>
              <a:buFont typeface="Wingdings" charset="2"/>
              <a:buChar char="ü"/>
            </a:pPr>
            <a:r>
              <a:rPr lang="en-GB" dirty="0" err="1" smtClean="0"/>
              <a:t>Autres</a:t>
            </a:r>
            <a:r>
              <a:rPr lang="en-GB" dirty="0" smtClean="0"/>
              <a:t> </a:t>
            </a:r>
            <a:r>
              <a:rPr lang="en-GB" dirty="0" err="1" smtClean="0"/>
              <a:t>recettes</a:t>
            </a:r>
            <a:endParaRPr lang="en-GB" dirty="0"/>
          </a:p>
          <a:p>
            <a:pPr>
              <a:buFont typeface="Wingdings" charset="2"/>
              <a:buChar char="ü"/>
            </a:pPr>
            <a:r>
              <a:rPr lang="en-GB" dirty="0" err="1" smtClean="0"/>
              <a:t>Financement</a:t>
            </a:r>
            <a:endParaRPr lang="en-GB" dirty="0"/>
          </a:p>
          <a:p>
            <a:pPr>
              <a:buFont typeface="Wingdings" charset="2"/>
              <a:buChar char="ü"/>
            </a:pPr>
            <a:r>
              <a:rPr lang="en-GB" dirty="0" err="1" smtClean="0"/>
              <a:t>Coûts</a:t>
            </a:r>
            <a:r>
              <a:rPr lang="en-GB" dirty="0" smtClean="0"/>
              <a:t> fixes &amp; Variables</a:t>
            </a:r>
            <a:endParaRPr lang="en-GB" dirty="0"/>
          </a:p>
          <a:p>
            <a:pPr>
              <a:buFont typeface="Wingdings" charset="2"/>
              <a:buChar char="ü"/>
            </a:pPr>
            <a:r>
              <a:rPr lang="en-GB" dirty="0" err="1" smtClean="0"/>
              <a:t>Compte</a:t>
            </a:r>
            <a:r>
              <a:rPr lang="en-GB" dirty="0" smtClean="0"/>
              <a:t> de </a:t>
            </a:r>
            <a:r>
              <a:rPr lang="en-GB" dirty="0" err="1" smtClean="0"/>
              <a:t>Résultat</a:t>
            </a:r>
            <a:r>
              <a:rPr lang="en-GB" dirty="0" smtClean="0"/>
              <a:t> de la </a:t>
            </a:r>
            <a:r>
              <a:rPr lang="en-GB" dirty="0" err="1" smtClean="0"/>
              <a:t>Ferme</a:t>
            </a:r>
            <a:r>
              <a:rPr lang="en-GB" dirty="0" smtClean="0"/>
              <a:t> (Résumé)</a:t>
            </a:r>
            <a:endParaRPr lang="en-GB"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Hand-Out: 1.2</a:t>
            </a:r>
          </a:p>
        </p:txBody>
      </p:sp>
    </p:spTree>
    <p:extLst>
      <p:ext uri="{BB962C8B-B14F-4D97-AF65-F5344CB8AC3E}">
        <p14:creationId xmlns:p14="http://schemas.microsoft.com/office/powerpoint/2010/main" val="21385944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Devoir</a:t>
            </a:r>
            <a:endParaRPr lang="fr-FR" dirty="0"/>
          </a:p>
        </p:txBody>
      </p:sp>
      <p:sp>
        <p:nvSpPr>
          <p:cNvPr id="3" name="Text Placeholder 2"/>
          <p:cNvSpPr>
            <a:spLocks noGrp="1"/>
          </p:cNvSpPr>
          <p:nvPr>
            <p:ph type="body" idx="1"/>
          </p:nvPr>
        </p:nvSpPr>
        <p:spPr/>
        <p:txBody>
          <a:bodyPr>
            <a:normAutofit fontScale="92500" lnSpcReduction="20000"/>
          </a:bodyPr>
          <a:lstStyle/>
          <a:p>
            <a:pPr marL="514350" indent="-514350">
              <a:buFont typeface="+mj-lt"/>
              <a:buAutoNum type="arabicPeriod"/>
            </a:pPr>
            <a:r>
              <a:rPr lang="fr-FR" dirty="0" smtClean="0"/>
              <a:t>Familiarisez-vous </a:t>
            </a:r>
            <a:r>
              <a:rPr lang="fr-FR" dirty="0"/>
              <a:t>avec l'Etude de Cas du Kenya et complétez  la  (Questions sur l'Analyse de l'Exploitation Agricole) </a:t>
            </a:r>
            <a:r>
              <a:rPr lang="en-GB" dirty="0" smtClean="0"/>
              <a:t> </a:t>
            </a:r>
          </a:p>
          <a:p>
            <a:pPr marL="514350" indent="-514350">
              <a:buFont typeface="+mj-lt"/>
              <a:buAutoNum type="arabicPeriod"/>
            </a:pPr>
            <a:r>
              <a:rPr lang="fr-FR" dirty="0" smtClean="0"/>
              <a:t>Enregistrez </a:t>
            </a:r>
            <a:r>
              <a:rPr lang="fr-FR" dirty="0"/>
              <a:t>la feuille n° 7 (Compte de résultat agricole) de l'"outil d'Analyse de l'Exploitation Agricole" en format PDF et </a:t>
            </a:r>
            <a:r>
              <a:rPr lang="fr-FR" dirty="0">
                <a:solidFill>
                  <a:srgbClr val="FF0000"/>
                </a:solidFill>
              </a:rPr>
              <a:t>envoyez-la</a:t>
            </a:r>
            <a:r>
              <a:rPr lang="fr-FR" dirty="0"/>
              <a:t> par courrier à votre formateur </a:t>
            </a:r>
            <a:r>
              <a:rPr lang="fr-FR" dirty="0">
                <a:solidFill>
                  <a:srgbClr val="FF0000"/>
                </a:solidFill>
              </a:rPr>
              <a:t>(présentez-la lors du prochain webinaire)</a:t>
            </a:r>
            <a:r>
              <a:rPr lang="en-GB" dirty="0" smtClean="0">
                <a:solidFill>
                  <a:srgbClr val="FF0000"/>
                </a:solidFill>
              </a:rPr>
              <a:t> </a:t>
            </a:r>
          </a:p>
          <a:p>
            <a:pPr marL="514350" indent="-514350">
              <a:buFont typeface="+mj-lt"/>
              <a:buAutoNum type="arabicPeriod"/>
            </a:pPr>
            <a:r>
              <a:rPr lang="en-GB" dirty="0" err="1" smtClean="0"/>
              <a:t>Référez-vous</a:t>
            </a:r>
            <a:r>
              <a:rPr lang="en-GB" dirty="0" smtClean="0"/>
              <a:t> </a:t>
            </a:r>
            <a:r>
              <a:rPr lang="en-GB" dirty="0"/>
              <a:t>à la </a:t>
            </a:r>
            <a:r>
              <a:rPr lang="en-GB" b="1" u="sng" dirty="0" err="1">
                <a:solidFill>
                  <a:schemeClr val="accent1"/>
                </a:solidFill>
              </a:rPr>
              <a:t>vidéo</a:t>
            </a:r>
            <a:endParaRPr lang="en-GB" b="1" u="sng" dirty="0">
              <a:solidFill>
                <a:schemeClr val="accent1"/>
              </a:solidFill>
            </a:endParaRPr>
          </a:p>
          <a:p>
            <a:pPr marL="514350" indent="-514350">
              <a:buFont typeface="+mj-lt"/>
              <a:buAutoNum type="arabicPeriod"/>
            </a:pPr>
            <a:r>
              <a:rPr lang="fr-FR" dirty="0" smtClean="0"/>
              <a:t>Veuillez </a:t>
            </a:r>
            <a:r>
              <a:rPr lang="fr-FR" dirty="0"/>
              <a:t>remplir l'évaluation dans </a:t>
            </a:r>
            <a:r>
              <a:rPr lang="en-GB" dirty="0" smtClean="0"/>
              <a:t>«Google </a:t>
            </a:r>
            <a:r>
              <a:rPr lang="en-GB" dirty="0"/>
              <a:t>Forms»</a:t>
            </a:r>
            <a:br>
              <a:rPr lang="en-GB" dirty="0"/>
            </a:br>
            <a:r>
              <a:rPr lang="en-GB" dirty="0">
                <a:solidFill>
                  <a:srgbClr val="FF0000"/>
                </a:solidFill>
              </a:rPr>
              <a:t>(</a:t>
            </a:r>
            <a:r>
              <a:rPr lang="en-GB" dirty="0" err="1" smtClean="0">
                <a:solidFill>
                  <a:srgbClr val="FF0000"/>
                </a:solidFill>
              </a:rPr>
              <a:t>ajoutez</a:t>
            </a:r>
            <a:r>
              <a:rPr lang="en-GB" dirty="0" smtClean="0">
                <a:solidFill>
                  <a:srgbClr val="FF0000"/>
                </a:solidFill>
              </a:rPr>
              <a:t> </a:t>
            </a:r>
            <a:r>
              <a:rPr lang="en-GB" dirty="0" err="1" smtClean="0">
                <a:solidFill>
                  <a:srgbClr val="FF0000"/>
                </a:solidFill>
              </a:rPr>
              <a:t>l’adresse</a:t>
            </a:r>
            <a:r>
              <a:rPr lang="en-GB" dirty="0" smtClean="0">
                <a:solidFill>
                  <a:srgbClr val="FF0000"/>
                </a:solidFill>
              </a:rPr>
              <a:t> </a:t>
            </a:r>
            <a:r>
              <a:rPr lang="en-GB" dirty="0" err="1" smtClean="0">
                <a:solidFill>
                  <a:srgbClr val="FF0000"/>
                </a:solidFill>
              </a:rPr>
              <a:t>ici</a:t>
            </a:r>
            <a:r>
              <a:rPr lang="en-GB" dirty="0" smtClean="0">
                <a:solidFill>
                  <a:srgbClr val="FF0000"/>
                </a:solidFill>
              </a:rPr>
              <a:t>)</a:t>
            </a:r>
            <a:r>
              <a:rPr lang="en-GB" dirty="0"/>
              <a:t/>
            </a:r>
            <a:br>
              <a:rPr lang="en-GB" dirty="0"/>
            </a:br>
            <a:endParaRPr lang="en-GB"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Hand-Out: 1.4</a:t>
            </a:r>
          </a:p>
        </p:txBody>
      </p:sp>
    </p:spTree>
    <p:extLst>
      <p:ext uri="{BB962C8B-B14F-4D97-AF65-F5344CB8AC3E}">
        <p14:creationId xmlns:p14="http://schemas.microsoft.com/office/powerpoint/2010/main" val="8821180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6610" y="1"/>
            <a:ext cx="11005390" cy="6857999"/>
          </a:xfrm>
          <a:prstGeom prst="rect">
            <a:avLst/>
          </a:prstGeom>
        </p:spPr>
      </p:pic>
      <p:sp>
        <p:nvSpPr>
          <p:cNvPr id="3" name="TextBox 2"/>
          <p:cNvSpPr txBox="1"/>
          <p:nvPr/>
        </p:nvSpPr>
        <p:spPr>
          <a:xfrm>
            <a:off x="3574247" y="576103"/>
            <a:ext cx="6608538"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8000" dirty="0" err="1" smtClean="0">
                <a:solidFill>
                  <a:schemeClr val="bg1"/>
                </a:solidFill>
                <a:latin typeface="Arial" charset="0"/>
                <a:ea typeface="Arial" charset="0"/>
                <a:cs typeface="Arial" charset="0"/>
              </a:rPr>
              <a:t>Bienvenue</a:t>
            </a:r>
            <a:r>
              <a:rPr lang="en-GB" sz="8000" dirty="0" smtClean="0">
                <a:solidFill>
                  <a:schemeClr val="bg1"/>
                </a:solidFill>
                <a:latin typeface="Arial" charset="0"/>
                <a:ea typeface="Arial" charset="0"/>
                <a:cs typeface="Arial" charset="0"/>
              </a:rPr>
              <a:t> </a:t>
            </a:r>
            <a:endParaRPr lang="en-GB" sz="8000" dirty="0">
              <a:solidFill>
                <a:schemeClr val="bg1"/>
              </a:solidFill>
              <a:latin typeface="Arial" charset="0"/>
              <a:ea typeface="Arial" charset="0"/>
              <a:cs typeface="Arial" charset="0"/>
            </a:endParaRPr>
          </a:p>
          <a:p>
            <a:pPr algn="ctr"/>
            <a:r>
              <a:rPr lang="en-GB" sz="3200" dirty="0" smtClean="0">
                <a:solidFill>
                  <a:schemeClr val="bg1"/>
                </a:solidFill>
                <a:latin typeface="Arial" charset="0"/>
                <a:ea typeface="Arial" charset="0"/>
                <a:cs typeface="Arial" charset="0"/>
              </a:rPr>
              <a:t>À la </a:t>
            </a:r>
            <a:r>
              <a:rPr lang="en-GB" sz="3200" dirty="0" err="1" smtClean="0">
                <a:solidFill>
                  <a:schemeClr val="bg1"/>
                </a:solidFill>
                <a:latin typeface="Arial" charset="0"/>
                <a:ea typeface="Arial" charset="0"/>
                <a:cs typeface="Arial" charset="0"/>
              </a:rPr>
              <a:t>série</a:t>
            </a:r>
            <a:r>
              <a:rPr lang="en-GB" sz="3200" dirty="0" smtClean="0">
                <a:solidFill>
                  <a:schemeClr val="bg1"/>
                </a:solidFill>
                <a:latin typeface="Arial" charset="0"/>
                <a:ea typeface="Arial" charset="0"/>
                <a:cs typeface="Arial" charset="0"/>
              </a:rPr>
              <a:t> de </a:t>
            </a:r>
            <a:r>
              <a:rPr lang="en-GB" sz="3200" dirty="0" err="1" smtClean="0">
                <a:solidFill>
                  <a:schemeClr val="bg1"/>
                </a:solidFill>
                <a:latin typeface="Arial" charset="0"/>
                <a:ea typeface="Arial" charset="0"/>
                <a:cs typeface="Arial" charset="0"/>
              </a:rPr>
              <a:t>wébinaires</a:t>
            </a:r>
            <a:r>
              <a:rPr lang="en-GB" sz="3200" dirty="0" smtClean="0">
                <a:solidFill>
                  <a:schemeClr val="bg1"/>
                </a:solidFill>
                <a:latin typeface="Arial" charset="0"/>
                <a:ea typeface="Arial" charset="0"/>
                <a:cs typeface="Arial" charset="0"/>
              </a:rPr>
              <a:t> sur le SPIS</a:t>
            </a:r>
            <a:endParaRPr kumimoji="0" lang="en-GB" sz="3200" b="0" i="0" u="none" strike="noStrike" cap="none" spc="0" normalizeH="0" baseline="0" dirty="0">
              <a:ln>
                <a:noFill/>
              </a:ln>
              <a:solidFill>
                <a:schemeClr val="bg1"/>
              </a:solidFill>
              <a:effectLst/>
              <a:uFillTx/>
              <a:latin typeface="Arial" charset="0"/>
              <a:ea typeface="Arial" charset="0"/>
              <a:cs typeface="Arial" charset="0"/>
              <a:sym typeface="Calibri"/>
            </a:endParaRPr>
          </a:p>
        </p:txBody>
      </p:sp>
      <p:sp>
        <p:nvSpPr>
          <p:cNvPr id="4" name="TextBox 3"/>
          <p:cNvSpPr txBox="1"/>
          <p:nvPr/>
        </p:nvSpPr>
        <p:spPr>
          <a:xfrm flipH="1">
            <a:off x="1334870" y="4798931"/>
            <a:ext cx="9952724"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dirty="0" smtClean="0">
                <a:solidFill>
                  <a:schemeClr val="bg1"/>
                </a:solidFill>
                <a:latin typeface="Arial" charset="0"/>
                <a:ea typeface="Arial" charset="0"/>
                <a:cs typeface="Arial" charset="0"/>
              </a:rPr>
              <a:t>mise </a:t>
            </a:r>
            <a:r>
              <a:rPr lang="fr-FR" sz="3200" dirty="0">
                <a:solidFill>
                  <a:schemeClr val="bg1"/>
                </a:solidFill>
                <a:latin typeface="Arial" charset="0"/>
                <a:ea typeface="Arial" charset="0"/>
                <a:cs typeface="Arial" charset="0"/>
              </a:rPr>
              <a:t>à votre disposition </a:t>
            </a:r>
            <a:r>
              <a:rPr lang="fr-FR" sz="3200" dirty="0" smtClean="0">
                <a:solidFill>
                  <a:schemeClr val="bg1"/>
                </a:solidFill>
                <a:latin typeface="Arial" charset="0"/>
                <a:ea typeface="Arial" charset="0"/>
                <a:cs typeface="Arial" charset="0"/>
              </a:rPr>
              <a:t>par</a:t>
            </a:r>
          </a:p>
          <a:p>
            <a:r>
              <a:rPr lang="en-GB" sz="3200" b="1" dirty="0" smtClean="0">
                <a:solidFill>
                  <a:schemeClr val="bg1"/>
                </a:solidFill>
                <a:latin typeface="Arial" charset="0"/>
                <a:ea typeface="Arial" charset="0"/>
                <a:cs typeface="Arial" charset="0"/>
              </a:rPr>
              <a:t>Water and Energy for Food</a:t>
            </a:r>
            <a:r>
              <a:rPr lang="en-GB" sz="3200" dirty="0" smtClean="0">
                <a:solidFill>
                  <a:schemeClr val="bg1"/>
                </a:solidFill>
                <a:latin typeface="Arial" charset="0"/>
                <a:ea typeface="Arial" charset="0"/>
                <a:cs typeface="Arial" charset="0"/>
              </a:rPr>
              <a:t> WE4F</a:t>
            </a:r>
          </a:p>
          <a:p>
            <a:r>
              <a:rPr lang="en-GB" dirty="0" smtClean="0">
                <a:solidFill>
                  <a:schemeClr val="bg1"/>
                </a:solidFill>
                <a:latin typeface="Arial" charset="0"/>
                <a:ea typeface="Arial" charset="0"/>
                <a:cs typeface="Arial" charset="0"/>
              </a:rPr>
              <a:t/>
            </a:r>
            <a:br>
              <a:rPr lang="en-GB" dirty="0" smtClean="0">
                <a:solidFill>
                  <a:schemeClr val="bg1"/>
                </a:solidFill>
                <a:latin typeface="Arial" charset="0"/>
                <a:ea typeface="Arial" charset="0"/>
                <a:cs typeface="Arial" charset="0"/>
              </a:rPr>
            </a:br>
            <a:r>
              <a:rPr lang="fr-FR" dirty="0" smtClean="0">
                <a:solidFill>
                  <a:schemeClr val="bg1"/>
                </a:solidFill>
                <a:latin typeface="Arial" charset="0"/>
                <a:ea typeface="Arial" charset="0"/>
                <a:cs typeface="Arial" charset="0"/>
              </a:rPr>
              <a:t>élaborée </a:t>
            </a:r>
            <a:r>
              <a:rPr lang="fr-FR" dirty="0">
                <a:solidFill>
                  <a:schemeClr val="bg1"/>
                </a:solidFill>
                <a:latin typeface="Arial" charset="0"/>
                <a:ea typeface="Arial" charset="0"/>
                <a:cs typeface="Arial" charset="0"/>
              </a:rPr>
              <a:t>par </a:t>
            </a:r>
            <a:r>
              <a:rPr lang="fr-FR" dirty="0" err="1">
                <a:solidFill>
                  <a:schemeClr val="bg1"/>
                </a:solidFill>
                <a:latin typeface="Arial" charset="0"/>
                <a:ea typeface="Arial" charset="0"/>
                <a:cs typeface="Arial" charset="0"/>
              </a:rPr>
              <a:t>Margraf</a:t>
            </a:r>
            <a:r>
              <a:rPr lang="fr-FR" dirty="0">
                <a:solidFill>
                  <a:schemeClr val="bg1"/>
                </a:solidFill>
                <a:latin typeface="Arial" charset="0"/>
                <a:ea typeface="Arial" charset="0"/>
                <a:cs typeface="Arial" charset="0"/>
              </a:rPr>
              <a:t> </a:t>
            </a:r>
            <a:r>
              <a:rPr lang="fr-FR" dirty="0" err="1">
                <a:solidFill>
                  <a:schemeClr val="bg1"/>
                </a:solidFill>
                <a:latin typeface="Arial" charset="0"/>
                <a:ea typeface="Arial" charset="0"/>
                <a:cs typeface="Arial" charset="0"/>
              </a:rPr>
              <a:t>Publishers</a:t>
            </a:r>
            <a:r>
              <a:rPr lang="fr-FR" dirty="0">
                <a:solidFill>
                  <a:schemeClr val="bg1"/>
                </a:solidFill>
                <a:latin typeface="Arial" charset="0"/>
                <a:ea typeface="Arial" charset="0"/>
                <a:cs typeface="Arial" charset="0"/>
              </a:rPr>
              <a:t> à partir de la " Boîte à outils </a:t>
            </a:r>
            <a:r>
              <a:rPr lang="fr-FR" dirty="0" err="1">
                <a:solidFill>
                  <a:schemeClr val="bg1"/>
                </a:solidFill>
                <a:latin typeface="Arial" charset="0"/>
                <a:ea typeface="Arial" charset="0"/>
                <a:cs typeface="Arial" charset="0"/>
              </a:rPr>
              <a:t>Energypedia</a:t>
            </a:r>
            <a:r>
              <a:rPr lang="fr-FR" dirty="0" smtClean="0">
                <a:solidFill>
                  <a:schemeClr val="bg1"/>
                </a:solidFill>
                <a:latin typeface="Arial" charset="0"/>
                <a:ea typeface="Arial" charset="0"/>
                <a:cs typeface="Arial" charset="0"/>
              </a:rPr>
              <a:t>"</a:t>
            </a:r>
            <a:endParaRPr kumimoji="0" lang="en-GB" sz="1800" b="0" i="0" u="none" strike="noStrike" cap="none" spc="0" normalizeH="0" baseline="0" dirty="0">
              <a:ln>
                <a:noFill/>
              </a:ln>
              <a:solidFill>
                <a:srgbClr val="000000"/>
              </a:solidFill>
              <a:effectLst/>
              <a:uFillTx/>
              <a:sym typeface="Calibri"/>
            </a:endParaRPr>
          </a:p>
        </p:txBody>
      </p:sp>
      <p:pic>
        <p:nvPicPr>
          <p:cNvPr id="5" name="Picture 4"/>
          <p:cNvPicPr>
            <a:picLocks noChangeAspect="1"/>
          </p:cNvPicPr>
          <p:nvPr/>
        </p:nvPicPr>
        <p:blipFill>
          <a:blip r:embed="rId4"/>
          <a:stretch>
            <a:fillRect/>
          </a:stretch>
        </p:blipFill>
        <p:spPr>
          <a:xfrm>
            <a:off x="9370668" y="5806302"/>
            <a:ext cx="1442828" cy="558514"/>
          </a:xfrm>
          <a:prstGeom prst="rect">
            <a:avLst/>
          </a:prstGeom>
        </p:spPr>
      </p:pic>
      <p:pic>
        <p:nvPicPr>
          <p:cNvPr id="6" name="Picture 5"/>
          <p:cNvPicPr>
            <a:picLocks noChangeAspect="1"/>
          </p:cNvPicPr>
          <p:nvPr/>
        </p:nvPicPr>
        <p:blipFill>
          <a:blip r:embed="rId5"/>
          <a:stretch>
            <a:fillRect/>
          </a:stretch>
        </p:blipFill>
        <p:spPr>
          <a:xfrm>
            <a:off x="11133218" y="5839821"/>
            <a:ext cx="498481" cy="519252"/>
          </a:xfrm>
          <a:prstGeom prst="rect">
            <a:avLst/>
          </a:prstGeom>
        </p:spPr>
      </p:pic>
    </p:spTree>
    <p:extLst>
      <p:ext uri="{BB962C8B-B14F-4D97-AF65-F5344CB8AC3E}">
        <p14:creationId xmlns:p14="http://schemas.microsoft.com/office/powerpoint/2010/main" val="213519276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Presentation</a:t>
            </a:r>
            <a:endParaRPr lang="fr-FR" dirty="0"/>
          </a:p>
        </p:txBody>
      </p:sp>
      <p:sp>
        <p:nvSpPr>
          <p:cNvPr id="3" name="Text Placeholder 2"/>
          <p:cNvSpPr>
            <a:spLocks noGrp="1"/>
          </p:cNvSpPr>
          <p:nvPr>
            <p:ph type="body" idx="1"/>
          </p:nvPr>
        </p:nvSpPr>
        <p:spPr/>
        <p:txBody>
          <a:bodyPr/>
          <a:lstStyle/>
          <a:p>
            <a:pPr>
              <a:buFont typeface="Wingdings" charset="2"/>
              <a:buChar char="ü"/>
            </a:pPr>
            <a:r>
              <a:rPr lang="fr-FR" dirty="0" smtClean="0">
                <a:solidFill>
                  <a:srgbClr val="FF0000"/>
                </a:solidFill>
              </a:rPr>
              <a:t>Pour </a:t>
            </a:r>
            <a:r>
              <a:rPr lang="fr-FR" dirty="0">
                <a:solidFill>
                  <a:srgbClr val="FF0000"/>
                </a:solidFill>
              </a:rPr>
              <a:t>le premier webinaire, on ne peut demander à aucun participant de préparer une courte présentation - Dans ce cas, il serait important qu'un formateur la </a:t>
            </a:r>
            <a:r>
              <a:rPr lang="fr-FR" dirty="0" smtClean="0">
                <a:solidFill>
                  <a:srgbClr val="FF0000"/>
                </a:solidFill>
              </a:rPr>
              <a:t>fasse. THEME ?</a:t>
            </a:r>
          </a:p>
          <a:p>
            <a:pPr>
              <a:buFont typeface="Wingdings" charset="2"/>
              <a:buChar char="ü"/>
            </a:pPr>
            <a:r>
              <a:rPr lang="en-GB" dirty="0" smtClean="0">
                <a:solidFill>
                  <a:schemeClr val="tx1"/>
                </a:solidFill>
              </a:rPr>
              <a:t> </a:t>
            </a:r>
            <a:r>
              <a:rPr lang="fr-FR" dirty="0">
                <a:solidFill>
                  <a:schemeClr val="tx1"/>
                </a:solidFill>
              </a:rPr>
              <a:t>Qui sera le prochain à présenter dans le webinaire 1</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6502824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Grafik 27" descr="Grafik 27"/>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284000" y="0"/>
            <a:ext cx="10908000" cy="68580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7" name="Title 1"/>
          <p:cNvSpPr txBox="1">
            <a:spLocks noGrp="1"/>
          </p:cNvSpPr>
          <p:nvPr>
            <p:ph type="title"/>
          </p:nvPr>
        </p:nvSpPr>
        <p:spPr>
          <a:xfrm>
            <a:off x="463221" y="2714538"/>
            <a:ext cx="4523876" cy="1013703"/>
          </a:xfrm>
          <a:prstGeom prst="rect">
            <a:avLst/>
          </a:prstGeom>
        </p:spPr>
        <p:txBody>
          <a:bodyPr>
            <a:normAutofit/>
          </a:bodyPr>
          <a:lstStyle/>
          <a:p>
            <a:r>
              <a:rPr lang="en-GB" sz="3200" cap="all" dirty="0"/>
              <a:t>WATER &amp; ENERGY FOR FOOD</a:t>
            </a:r>
            <a:endParaRPr sz="3200" dirty="0"/>
          </a:p>
        </p:txBody>
      </p:sp>
      <p:pic>
        <p:nvPicPr>
          <p:cNvPr id="138" name="Grafik 10" descr="Grafik 10"/>
          <p:cNvPicPr>
            <a:picLocks noChangeAspect="1"/>
          </p:cNvPicPr>
          <p:nvPr/>
        </p:nvPicPr>
        <p:blipFill>
          <a:blip r:embed="rId3" cstate="hqprint">
            <a:extLst>
              <a:ext uri="{28A0092B-C50C-407E-A947-70E740481C1C}">
                <a14:useLocalDpi xmlns:a14="http://schemas.microsoft.com/office/drawing/2010/main"/>
              </a:ext>
            </a:extLst>
          </a:blip>
          <a:srcRect l="5569" t="6589" r="3630" b="9815"/>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latin typeface="Arial"/>
                <a:ea typeface="Arial"/>
                <a:cs typeface="Arial"/>
                <a:sym typeface="Arial"/>
              </a:defRPr>
            </a:lvl1pPr>
          </a:lstStyle>
          <a:p>
            <a:endParaRPr dirty="0"/>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13935" y="5704900"/>
            <a:ext cx="8657864" cy="1283950"/>
          </a:xfrm>
          <a:prstGeom prst="rect">
            <a:avLst/>
          </a:prstGeom>
          <a:ln w="12700">
            <a:miter lim="400000"/>
          </a:ln>
        </p:spPr>
      </p:pic>
      <p:pic>
        <p:nvPicPr>
          <p:cNvPr id="3" name="Picture 2">
            <a:extLst>
              <a:ext uri="{FF2B5EF4-FFF2-40B4-BE49-F238E27FC236}">
                <a16:creationId xmlns="" xmlns:a16="http://schemas.microsoft.com/office/drawing/2014/main" id="{D95F2012-95C6-490C-B277-A389E4E47D3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91758" y="5956693"/>
            <a:ext cx="1696431" cy="656562"/>
          </a:xfrm>
          <a:prstGeom prst="rect">
            <a:avLst/>
          </a:prstGeom>
        </p:spPr>
      </p:pic>
    </p:spTree>
    <p:extLst>
      <p:ext uri="{BB962C8B-B14F-4D97-AF65-F5344CB8AC3E}">
        <p14:creationId xmlns:p14="http://schemas.microsoft.com/office/powerpoint/2010/main" val="1718508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r>
              <a:rPr lang="en-GB" dirty="0" smtClean="0"/>
              <a:t>aux Webinaires </a:t>
            </a:r>
            <a:r>
              <a:rPr lang="en-GB" dirty="0"/>
              <a:t>1-6</a:t>
            </a:r>
          </a:p>
        </p:txBody>
      </p:sp>
      <p:sp>
        <p:nvSpPr>
          <p:cNvPr id="3" name="Text Placeholder 2"/>
          <p:cNvSpPr>
            <a:spLocks noGrp="1"/>
          </p:cNvSpPr>
          <p:nvPr>
            <p:ph type="body" idx="1"/>
          </p:nvPr>
        </p:nvSpPr>
        <p:spPr/>
        <p:txBody>
          <a:bodyPr>
            <a:normAutofit fontScale="92500"/>
          </a:bodyPr>
          <a:lstStyle/>
          <a:p>
            <a:pPr>
              <a:buFont typeface="Arial" charset="0"/>
              <a:buChar char="•"/>
            </a:pPr>
            <a:r>
              <a:rPr lang="fr-FR" dirty="0">
                <a:solidFill>
                  <a:schemeClr val="tx1">
                    <a:lumMod val="65000"/>
                    <a:lumOff val="35000"/>
                  </a:schemeClr>
                </a:solidFill>
              </a:rPr>
              <a:t>Dans une séquence de six webinaires de 1h45 chacun, vous serez familiarisé avec le fonctionnement des principaux outils Excel contenus dans la Boîte à outils </a:t>
            </a:r>
            <a:r>
              <a:rPr lang="fr-FR" dirty="0" smtClean="0">
                <a:solidFill>
                  <a:schemeClr val="tx1">
                    <a:lumMod val="65000"/>
                    <a:lumOff val="35000"/>
                  </a:schemeClr>
                </a:solidFill>
              </a:rPr>
              <a:t>SPIS</a:t>
            </a:r>
          </a:p>
          <a:p>
            <a:pPr>
              <a:buFont typeface="Arial" charset="0"/>
              <a:buChar char="•"/>
            </a:pPr>
            <a:r>
              <a:rPr lang="fr-FR" dirty="0">
                <a:solidFill>
                  <a:schemeClr val="tx1">
                    <a:lumMod val="65000"/>
                    <a:lumOff val="35000"/>
                  </a:schemeClr>
                </a:solidFill>
              </a:rPr>
              <a:t>À l'issue des six webinaires, vous devriez être en mesure de conseiller les agriculteurs sur l'utilisation du SPIS pour l'irrigation </a:t>
            </a:r>
            <a:r>
              <a:rPr lang="fr-FR" dirty="0" smtClean="0">
                <a:solidFill>
                  <a:schemeClr val="tx1">
                    <a:lumMod val="65000"/>
                    <a:lumOff val="35000"/>
                  </a:schemeClr>
                </a:solidFill>
              </a:rPr>
              <a:t>agricole</a:t>
            </a:r>
          </a:p>
          <a:p>
            <a:pPr>
              <a:buFont typeface="Arial" charset="0"/>
              <a:buChar char="•"/>
            </a:pPr>
            <a:r>
              <a:rPr lang="fr-FR" dirty="0">
                <a:solidFill>
                  <a:schemeClr val="tx1">
                    <a:lumMod val="65000"/>
                    <a:lumOff val="35000"/>
                  </a:schemeClr>
                </a:solidFill>
              </a:rPr>
              <a:t>Le matériel de formation est constitué de l'agenda et des ressources correspondantes (vidéos, documents supplémentaires, questions de test)</a:t>
            </a:r>
            <a:endParaRPr lang="en-GB" dirty="0">
              <a:solidFill>
                <a:schemeClr val="tx1">
                  <a:lumMod val="65000"/>
                  <a:lumOff val="35000"/>
                </a:schemeClr>
              </a:solidFill>
            </a:endParaRPr>
          </a:p>
        </p:txBody>
      </p:sp>
    </p:spTree>
    <p:extLst>
      <p:ext uri="{BB962C8B-B14F-4D97-AF65-F5344CB8AC3E}">
        <p14:creationId xmlns:p14="http://schemas.microsoft.com/office/powerpoint/2010/main" val="15396456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2062522"/>
              </p:ext>
            </p:extLst>
          </p:nvPr>
        </p:nvGraphicFramePr>
        <p:xfrm>
          <a:off x="1164771" y="646333"/>
          <a:ext cx="11027229" cy="6564476"/>
        </p:xfrm>
        <a:graphic>
          <a:graphicData uri="http://schemas.openxmlformats.org/drawingml/2006/table">
            <a:tbl>
              <a:tblPr firstRow="1" bandRow="1">
                <a:tableStyleId>{69C7853C-536D-4A76-A0AE-DD22124D55A5}</a:tableStyleId>
              </a:tblPr>
              <a:tblGrid>
                <a:gridCol w="1672327">
                  <a:extLst>
                    <a:ext uri="{9D8B030D-6E8A-4147-A177-3AD203B41FA5}">
                      <a16:colId xmlns="" xmlns:a16="http://schemas.microsoft.com/office/drawing/2014/main" val="20000"/>
                    </a:ext>
                  </a:extLst>
                </a:gridCol>
                <a:gridCol w="4317647">
                  <a:extLst>
                    <a:ext uri="{9D8B030D-6E8A-4147-A177-3AD203B41FA5}">
                      <a16:colId xmlns="" xmlns:a16="http://schemas.microsoft.com/office/drawing/2014/main" val="20001"/>
                    </a:ext>
                  </a:extLst>
                </a:gridCol>
                <a:gridCol w="5037255">
                  <a:extLst>
                    <a:ext uri="{9D8B030D-6E8A-4147-A177-3AD203B41FA5}">
                      <a16:colId xmlns="" xmlns:a16="http://schemas.microsoft.com/office/drawing/2014/main" val="20002"/>
                    </a:ext>
                  </a:extLst>
                </a:gridCol>
              </a:tblGrid>
              <a:tr h="479936">
                <a:tc>
                  <a:txBody>
                    <a:bodyPr/>
                    <a:lstStyle/>
                    <a:p>
                      <a:pPr algn="l"/>
                      <a:r>
                        <a:rPr lang="en-US" sz="2000" noProof="0" dirty="0"/>
                        <a:t>Time</a:t>
                      </a:r>
                    </a:p>
                  </a:txBody>
                  <a:tcPr>
                    <a:solidFill>
                      <a:srgbClr val="798B29"/>
                    </a:solidFill>
                  </a:tcPr>
                </a:tc>
                <a:tc>
                  <a:txBody>
                    <a:bodyPr/>
                    <a:lstStyle/>
                    <a:p>
                      <a:pPr algn="l"/>
                      <a:r>
                        <a:rPr lang="en-GB" sz="2000" noProof="0" dirty="0"/>
                        <a:t>Topic</a:t>
                      </a:r>
                    </a:p>
                  </a:txBody>
                  <a:tcPr>
                    <a:solidFill>
                      <a:srgbClr val="798B29"/>
                    </a:solidFill>
                  </a:tcPr>
                </a:tc>
                <a:tc>
                  <a:txBody>
                    <a:bodyPr/>
                    <a:lstStyle/>
                    <a:p>
                      <a:pPr algn="l"/>
                      <a:r>
                        <a:rPr lang="en-US" sz="2000" noProof="0" dirty="0"/>
                        <a:t>Remark</a:t>
                      </a:r>
                    </a:p>
                  </a:txBody>
                  <a:tcPr>
                    <a:solidFill>
                      <a:srgbClr val="798B29"/>
                    </a:solidFill>
                  </a:tcPr>
                </a:tc>
                <a:extLst>
                  <a:ext uri="{0D108BD9-81ED-4DB2-BD59-A6C34878D82A}">
                    <a16:rowId xmlns="" xmlns:a16="http://schemas.microsoft.com/office/drawing/2014/main" val="10000"/>
                  </a:ext>
                </a:extLst>
              </a:tr>
              <a:tr h="443017">
                <a:tc>
                  <a:txBody>
                    <a:bodyPr/>
                    <a:lstStyle/>
                    <a:p>
                      <a:pPr algn="l"/>
                      <a:r>
                        <a:rPr lang="en-US" sz="1800" noProof="0" dirty="0">
                          <a:solidFill>
                            <a:srgbClr val="FF0000"/>
                          </a:solidFill>
                        </a:rPr>
                        <a:t>23:45</a:t>
                      </a:r>
                    </a:p>
                  </a:txBody>
                  <a:tcPr/>
                </a:tc>
                <a:tc>
                  <a:txBody>
                    <a:bodyPr/>
                    <a:lstStyle/>
                    <a:p>
                      <a:pPr algn="l"/>
                      <a:r>
                        <a:rPr lang="en-GB" sz="1800" noProof="0" dirty="0" smtClean="0"/>
                        <a:t>La </a:t>
                      </a:r>
                      <a:r>
                        <a:rPr lang="en-GB" sz="1800" noProof="0" dirty="0" err="1" smtClean="0"/>
                        <a:t>salle</a:t>
                      </a:r>
                      <a:r>
                        <a:rPr lang="en-GB" sz="1800" noProof="0" dirty="0" smtClean="0"/>
                        <a:t> </a:t>
                      </a:r>
                      <a:r>
                        <a:rPr lang="en-GB" sz="1800" noProof="0" dirty="0" err="1" smtClean="0"/>
                        <a:t>est</a:t>
                      </a:r>
                      <a:r>
                        <a:rPr lang="en-GB" sz="1800" noProof="0" dirty="0" smtClean="0"/>
                        <a:t> </a:t>
                      </a:r>
                      <a:r>
                        <a:rPr lang="en-GB" sz="1800" noProof="0" dirty="0" err="1" smtClean="0"/>
                        <a:t>ouverte</a:t>
                      </a:r>
                      <a:r>
                        <a:rPr lang="en-GB" sz="1800" noProof="0" dirty="0" smtClean="0"/>
                        <a:t> </a:t>
                      </a:r>
                      <a:endParaRPr lang="en-GB" sz="1800" noProof="0" dirty="0"/>
                    </a:p>
                  </a:txBody>
                  <a:tcPr/>
                </a:tc>
                <a:tc>
                  <a:txBody>
                    <a:bodyPr/>
                    <a:lstStyle/>
                    <a:p>
                      <a:pPr algn="l"/>
                      <a:r>
                        <a:rPr lang="en-US" sz="1800" noProof="0" dirty="0" err="1" smtClean="0">
                          <a:solidFill>
                            <a:srgbClr val="FF0000"/>
                          </a:solidFill>
                        </a:rPr>
                        <a:t>Inserrez</a:t>
                      </a:r>
                      <a:r>
                        <a:rPr lang="en-US" sz="1800" noProof="0" dirty="0" smtClean="0">
                          <a:solidFill>
                            <a:srgbClr val="FF0000"/>
                          </a:solidFill>
                        </a:rPr>
                        <a:t> l’adresse </a:t>
                      </a:r>
                      <a:r>
                        <a:rPr lang="en-US" sz="1800" noProof="0" dirty="0" err="1" smtClean="0">
                          <a:solidFill>
                            <a:srgbClr val="FF0000"/>
                          </a:solidFill>
                        </a:rPr>
                        <a:t>ici</a:t>
                      </a:r>
                      <a:endParaRPr lang="en-US" sz="1800" noProof="0" dirty="0">
                        <a:solidFill>
                          <a:srgbClr val="FF0000"/>
                        </a:solidFill>
                      </a:endParaRPr>
                    </a:p>
                  </a:txBody>
                  <a:tcPr/>
                </a:tc>
                <a:extLst>
                  <a:ext uri="{0D108BD9-81ED-4DB2-BD59-A6C34878D82A}">
                    <a16:rowId xmlns="" xmlns:a16="http://schemas.microsoft.com/office/drawing/2014/main" val="10001"/>
                  </a:ext>
                </a:extLst>
              </a:tr>
              <a:tr h="453581">
                <a:tc>
                  <a:txBody>
                    <a:bodyPr/>
                    <a:lstStyle/>
                    <a:p>
                      <a:pPr algn="l"/>
                      <a:r>
                        <a:rPr lang="en-US" sz="1800" noProof="0" dirty="0">
                          <a:solidFill>
                            <a:srgbClr val="FF0000"/>
                          </a:solidFill>
                        </a:rPr>
                        <a:t>00:00</a:t>
                      </a:r>
                    </a:p>
                  </a:txBody>
                  <a:tcPr/>
                </a:tc>
                <a:tc>
                  <a:txBody>
                    <a:bodyPr/>
                    <a:lstStyle/>
                    <a:p>
                      <a:pPr algn="l"/>
                      <a:r>
                        <a:rPr lang="en-GB" sz="1800" noProof="0" dirty="0" err="1" smtClean="0"/>
                        <a:t>Bienvenue</a:t>
                      </a:r>
                      <a:endParaRPr lang="en-GB" sz="1800" noProof="0" dirty="0"/>
                    </a:p>
                  </a:txBody>
                  <a:tcPr/>
                </a:tc>
                <a:tc>
                  <a:txBody>
                    <a:bodyPr/>
                    <a:lstStyle/>
                    <a:p>
                      <a:pPr algn="l"/>
                      <a:r>
                        <a:rPr lang="fr-FR" sz="1800" b="0" i="0" dirty="0" smtClean="0">
                          <a:solidFill>
                            <a:srgbClr val="000000"/>
                          </a:solidFill>
                          <a:effectLst/>
                          <a:latin typeface="Open Sans"/>
                        </a:rPr>
                        <a:t>Introduction au thème</a:t>
                      </a:r>
                      <a:endParaRPr lang="en-US" sz="1800" noProof="0" dirty="0"/>
                    </a:p>
                  </a:txBody>
                  <a:tcPr/>
                </a:tc>
                <a:extLst>
                  <a:ext uri="{0D108BD9-81ED-4DB2-BD59-A6C34878D82A}">
                    <a16:rowId xmlns="" xmlns:a16="http://schemas.microsoft.com/office/drawing/2014/main" val="10002"/>
                  </a:ext>
                </a:extLst>
              </a:tr>
              <a:tr h="614356">
                <a:tc>
                  <a:txBody>
                    <a:bodyPr/>
                    <a:lstStyle/>
                    <a:p>
                      <a:pPr algn="l"/>
                      <a:r>
                        <a:rPr lang="en-US" sz="1800" noProof="0" dirty="0">
                          <a:solidFill>
                            <a:srgbClr val="FF0000"/>
                          </a:solidFill>
                        </a:rPr>
                        <a:t>00:05</a:t>
                      </a:r>
                    </a:p>
                  </a:txBody>
                  <a:tcPr/>
                </a:tc>
                <a:tc>
                  <a:txBody>
                    <a:bodyPr/>
                    <a:lstStyle/>
                    <a:p>
                      <a:pPr algn="l"/>
                      <a:r>
                        <a:rPr lang="en-GB" sz="1800" noProof="0" dirty="0" smtClean="0"/>
                        <a:t>Les </a:t>
                      </a:r>
                      <a:r>
                        <a:rPr lang="en-GB" sz="1800" noProof="0" dirty="0" err="1" smtClean="0"/>
                        <a:t>objectifs</a:t>
                      </a:r>
                      <a:r>
                        <a:rPr lang="en-GB" sz="1800" noProof="0" dirty="0" smtClean="0"/>
                        <a:t> du jour </a:t>
                      </a:r>
                      <a:endParaRPr lang="en-GB" sz="1800" noProof="0" dirty="0"/>
                    </a:p>
                  </a:txBody>
                  <a:tcPr/>
                </a:tc>
                <a:tc>
                  <a:txBody>
                    <a:bodyPr/>
                    <a:lstStyle/>
                    <a:p>
                      <a:pPr algn="l"/>
                      <a:r>
                        <a:rPr lang="fr-FR" sz="1800" noProof="0" dirty="0" smtClean="0"/>
                        <a:t>Qui est en ligne ? Présentation individuelle, programme et objectifs</a:t>
                      </a:r>
                    </a:p>
                  </a:txBody>
                  <a:tcPr/>
                </a:tc>
                <a:extLst>
                  <a:ext uri="{0D108BD9-81ED-4DB2-BD59-A6C34878D82A}">
                    <a16:rowId xmlns="" xmlns:a16="http://schemas.microsoft.com/office/drawing/2014/main" val="10003"/>
                  </a:ext>
                </a:extLst>
              </a:tr>
              <a:tr h="614356">
                <a:tc>
                  <a:txBody>
                    <a:bodyPr/>
                    <a:lstStyle/>
                    <a:p>
                      <a:pPr algn="l"/>
                      <a:r>
                        <a:rPr lang="en-US" sz="1800" noProof="0" dirty="0">
                          <a:solidFill>
                            <a:srgbClr val="FF0000"/>
                          </a:solidFill>
                        </a:rPr>
                        <a:t>00:15</a:t>
                      </a:r>
                    </a:p>
                  </a:txBody>
                  <a:tcPr/>
                </a:tc>
                <a:tc>
                  <a:txBody>
                    <a:bodyPr/>
                    <a:lstStyle/>
                    <a:p>
                      <a:pPr algn="l"/>
                      <a:r>
                        <a:rPr lang="fr-FR" sz="1800" noProof="0" dirty="0" smtClean="0"/>
                        <a:t>Brève visite des composantes de la ressource</a:t>
                      </a:r>
                      <a:endParaRPr lang="en-GB" sz="1800" noProof="0" dirty="0"/>
                    </a:p>
                  </a:txBody>
                  <a:tcPr/>
                </a:tc>
                <a:tc>
                  <a:txBody>
                    <a:bodyPr/>
                    <a:lstStyle/>
                    <a:p>
                      <a:pPr algn="l"/>
                      <a:r>
                        <a:rPr lang="fr-FR" sz="1800" noProof="0" dirty="0" smtClean="0"/>
                        <a:t>Boîte à outils, Manuel, Cours en ligne, Chaîne YouTube</a:t>
                      </a:r>
                      <a:endParaRPr lang="en-US" sz="1800" noProof="0" dirty="0"/>
                    </a:p>
                  </a:txBody>
                  <a:tcPr/>
                </a:tc>
                <a:extLst>
                  <a:ext uri="{0D108BD9-81ED-4DB2-BD59-A6C34878D82A}">
                    <a16:rowId xmlns="" xmlns:a16="http://schemas.microsoft.com/office/drawing/2014/main" val="10004"/>
                  </a:ext>
                </a:extLst>
              </a:tr>
              <a:tr h="614356">
                <a:tc>
                  <a:txBody>
                    <a:bodyPr/>
                    <a:lstStyle/>
                    <a:p>
                      <a:pPr algn="l"/>
                      <a:r>
                        <a:rPr lang="en-US" sz="1800" noProof="0" dirty="0">
                          <a:solidFill>
                            <a:srgbClr val="FF0000"/>
                          </a:solidFill>
                        </a:rPr>
                        <a:t>00:25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Introduction au SPIS, aperçu de la boîte à outils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https://</a:t>
                      </a:r>
                      <a:r>
                        <a:rPr lang="en-US" sz="1800" noProof="0" dirty="0" err="1"/>
                        <a:t>energypedia.info</a:t>
                      </a:r>
                      <a:r>
                        <a:rPr lang="en-US" sz="1800" noProof="0" dirty="0"/>
                        <a:t>/wiki/</a:t>
                      </a:r>
                      <a:r>
                        <a:rPr lang="en-US" sz="1800" noProof="0" dirty="0" err="1"/>
                        <a:t>Toolbox_on_SPIS</a:t>
                      </a:r>
                      <a:endParaRPr lang="en-US" sz="18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noProof="0" dirty="0"/>
                    </a:p>
                  </a:txBody>
                  <a:tcPr/>
                </a:tc>
                <a:extLst>
                  <a:ext uri="{0D108BD9-81ED-4DB2-BD59-A6C34878D82A}">
                    <a16:rowId xmlns="" xmlns:a16="http://schemas.microsoft.com/office/drawing/2014/main" val="10005"/>
                  </a:ext>
                </a:extLst>
              </a:tr>
              <a:tr h="443017">
                <a:tc>
                  <a:txBody>
                    <a:bodyPr/>
                    <a:lstStyle/>
                    <a:p>
                      <a:pPr algn="l"/>
                      <a:r>
                        <a:rPr lang="en-US" sz="1800" noProof="0" dirty="0">
                          <a:solidFill>
                            <a:srgbClr val="FF0000"/>
                          </a:solidFill>
                        </a:rPr>
                        <a:t>00:35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err="1" smtClean="0"/>
                        <a:t>Attentes</a:t>
                      </a:r>
                      <a:r>
                        <a:rPr lang="en-GB" sz="1800" noProof="0" dirty="0" smtClean="0"/>
                        <a:t> et </a:t>
                      </a:r>
                      <a:r>
                        <a:rPr lang="en-GB" sz="1800" noProof="0" dirty="0" err="1" smtClean="0"/>
                        <a:t>craintes</a:t>
                      </a:r>
                      <a:endParaRPr lang="en-GB" sz="18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err="1" smtClean="0"/>
                        <a:t>Sondage</a:t>
                      </a:r>
                      <a:r>
                        <a:rPr lang="en-US" sz="1800" noProof="0" dirty="0" smtClean="0"/>
                        <a:t> et </a:t>
                      </a:r>
                      <a:r>
                        <a:rPr lang="en-US" sz="1800" noProof="0" dirty="0" err="1" smtClean="0"/>
                        <a:t>brève</a:t>
                      </a:r>
                      <a:r>
                        <a:rPr lang="en-US" sz="1800" noProof="0" dirty="0" smtClean="0"/>
                        <a:t> discussion</a:t>
                      </a:r>
                      <a:endParaRPr lang="en-US" sz="1800" noProof="0" dirty="0"/>
                    </a:p>
                  </a:txBody>
                  <a:tcPr/>
                </a:tc>
                <a:extLst>
                  <a:ext uri="{0D108BD9-81ED-4DB2-BD59-A6C34878D82A}">
                    <a16:rowId xmlns="" xmlns:a16="http://schemas.microsoft.com/office/drawing/2014/main" val="10006"/>
                  </a:ext>
                </a:extLst>
              </a:tr>
              <a:tr h="585101">
                <a:tc>
                  <a:txBody>
                    <a:bodyPr/>
                    <a:lstStyle/>
                    <a:p>
                      <a:pPr algn="l"/>
                      <a:r>
                        <a:rPr lang="en-US" sz="1800" noProof="0" dirty="0">
                          <a:solidFill>
                            <a:srgbClr val="FF0000"/>
                          </a:solidFill>
                        </a:rPr>
                        <a:t>00:45</a:t>
                      </a:r>
                    </a:p>
                  </a:txBody>
                  <a:tcPr/>
                </a:tc>
                <a:tc>
                  <a:txBody>
                    <a:bodyPr/>
                    <a:lstStyle/>
                    <a:p>
                      <a:pPr algn="l"/>
                      <a:r>
                        <a:rPr lang="en-GB" sz="1800" noProof="0" dirty="0" smtClean="0"/>
                        <a:t>Etude de </a:t>
                      </a:r>
                      <a:r>
                        <a:rPr lang="en-GB" sz="1800" noProof="0" dirty="0" err="1" smtClean="0"/>
                        <a:t>Cas</a:t>
                      </a:r>
                      <a:r>
                        <a:rPr lang="en-GB" sz="1800" noProof="0" dirty="0" smtClean="0"/>
                        <a:t> de Pays</a:t>
                      </a:r>
                      <a:endParaRPr lang="en-GB" sz="1800" noProof="0" dirty="0"/>
                    </a:p>
                  </a:txBody>
                  <a:tcPr/>
                </a:tc>
                <a:tc>
                  <a:txBody>
                    <a:bodyPr/>
                    <a:lstStyle/>
                    <a:p>
                      <a:pPr algn="l"/>
                      <a:r>
                        <a:rPr lang="en-US" sz="1800" noProof="0" dirty="0" smtClean="0"/>
                        <a:t>«La</a:t>
                      </a:r>
                      <a:r>
                        <a:rPr lang="en-US" sz="1800" baseline="0" noProof="0" dirty="0" smtClean="0"/>
                        <a:t> </a:t>
                      </a:r>
                      <a:r>
                        <a:rPr lang="en-US" sz="1800" baseline="0" noProof="0" dirty="0" err="1" smtClean="0"/>
                        <a:t>Ferme</a:t>
                      </a:r>
                      <a:r>
                        <a:rPr lang="en-US" sz="1800" baseline="0" noProof="0" dirty="0" smtClean="0"/>
                        <a:t> de Mary</a:t>
                      </a:r>
                      <a:r>
                        <a:rPr lang="en-US" sz="1800" noProof="0" dirty="0" smtClean="0"/>
                        <a:t>»</a:t>
                      </a:r>
                      <a:r>
                        <a:rPr lang="en-US" sz="1800" baseline="0" noProof="0" dirty="0" smtClean="0"/>
                        <a:t> </a:t>
                      </a:r>
                      <a:r>
                        <a:rPr lang="en-US" sz="1600" baseline="0" noProof="0" dirty="0" err="1" smtClean="0">
                          <a:solidFill>
                            <a:srgbClr val="FF0000"/>
                          </a:solidFill>
                        </a:rPr>
                        <a:t>ou</a:t>
                      </a:r>
                      <a:r>
                        <a:rPr lang="en-US" sz="1600" baseline="0" noProof="0" dirty="0" smtClean="0">
                          <a:solidFill>
                            <a:srgbClr val="FF0000"/>
                          </a:solidFill>
                        </a:rPr>
                        <a:t> </a:t>
                      </a:r>
                      <a:r>
                        <a:rPr lang="en-US" sz="1600" baseline="0" noProof="0" dirty="0" err="1" smtClean="0">
                          <a:solidFill>
                            <a:srgbClr val="FF0000"/>
                          </a:solidFill>
                        </a:rPr>
                        <a:t>une</a:t>
                      </a:r>
                      <a:r>
                        <a:rPr lang="en-US" sz="1600" baseline="0" noProof="0" dirty="0" smtClean="0">
                          <a:solidFill>
                            <a:srgbClr val="FF0000"/>
                          </a:solidFill>
                        </a:rPr>
                        <a:t> </a:t>
                      </a:r>
                      <a:r>
                        <a:rPr lang="en-US" sz="1600" baseline="0" noProof="0" dirty="0" err="1" smtClean="0">
                          <a:solidFill>
                            <a:srgbClr val="FF0000"/>
                          </a:solidFill>
                        </a:rPr>
                        <a:t>autre</a:t>
                      </a:r>
                      <a:r>
                        <a:rPr lang="en-US" sz="1600" baseline="0" noProof="0" dirty="0" smtClean="0">
                          <a:solidFill>
                            <a:srgbClr val="FF0000"/>
                          </a:solidFill>
                        </a:rPr>
                        <a:t> </a:t>
                      </a:r>
                      <a:r>
                        <a:rPr lang="en-US" sz="1600" baseline="0" noProof="0" dirty="0" err="1" smtClean="0">
                          <a:solidFill>
                            <a:srgbClr val="FF0000"/>
                          </a:solidFill>
                        </a:rPr>
                        <a:t>étude</a:t>
                      </a:r>
                      <a:r>
                        <a:rPr lang="en-US" sz="1600" baseline="0" noProof="0" dirty="0" smtClean="0">
                          <a:solidFill>
                            <a:srgbClr val="FF0000"/>
                          </a:solidFill>
                        </a:rPr>
                        <a:t> de </a:t>
                      </a:r>
                      <a:r>
                        <a:rPr lang="en-US" sz="1600" baseline="0" noProof="0" dirty="0" err="1" smtClean="0">
                          <a:solidFill>
                            <a:srgbClr val="FF0000"/>
                          </a:solidFill>
                        </a:rPr>
                        <a:t>cas</a:t>
                      </a:r>
                      <a:r>
                        <a:rPr lang="en-US" sz="1600" baseline="0" noProof="0" dirty="0" smtClean="0">
                          <a:solidFill>
                            <a:srgbClr val="FF0000"/>
                          </a:solidFill>
                        </a:rPr>
                        <a:t> (</a:t>
                      </a:r>
                      <a:r>
                        <a:rPr lang="en-US" sz="1600" baseline="0" noProof="0" dirty="0" err="1" smtClean="0">
                          <a:solidFill>
                            <a:srgbClr val="FF0000"/>
                          </a:solidFill>
                        </a:rPr>
                        <a:t>en</a:t>
                      </a:r>
                      <a:r>
                        <a:rPr lang="en-US" sz="1600" baseline="0" noProof="0" dirty="0" smtClean="0">
                          <a:solidFill>
                            <a:srgbClr val="FF0000"/>
                          </a:solidFill>
                        </a:rPr>
                        <a:t> </a:t>
                      </a:r>
                      <a:r>
                        <a:rPr lang="en-US" sz="1600" baseline="0" noProof="0" dirty="0" err="1" smtClean="0">
                          <a:solidFill>
                            <a:srgbClr val="FF0000"/>
                          </a:solidFill>
                        </a:rPr>
                        <a:t>fonction</a:t>
                      </a:r>
                      <a:r>
                        <a:rPr lang="en-US" sz="1600" baseline="0" noProof="0" dirty="0" smtClean="0">
                          <a:solidFill>
                            <a:srgbClr val="FF0000"/>
                          </a:solidFill>
                        </a:rPr>
                        <a:t> du </a:t>
                      </a:r>
                      <a:r>
                        <a:rPr lang="en-US" sz="1600" baseline="0" noProof="0" dirty="0" err="1" smtClean="0">
                          <a:solidFill>
                            <a:srgbClr val="FF0000"/>
                          </a:solidFill>
                        </a:rPr>
                        <a:t>groupe</a:t>
                      </a:r>
                      <a:r>
                        <a:rPr lang="en-US" sz="1600" baseline="0" noProof="0" dirty="0" smtClean="0">
                          <a:solidFill>
                            <a:srgbClr val="FF0000"/>
                          </a:solidFill>
                        </a:rPr>
                        <a:t>)</a:t>
                      </a:r>
                      <a:endParaRPr lang="en-US" sz="1600" noProof="0" dirty="0">
                        <a:solidFill>
                          <a:srgbClr val="FF0000"/>
                        </a:solidFill>
                      </a:endParaRPr>
                    </a:p>
                  </a:txBody>
                  <a:tcPr/>
                </a:tc>
                <a:extLst>
                  <a:ext uri="{0D108BD9-81ED-4DB2-BD59-A6C34878D82A}">
                    <a16:rowId xmlns="" xmlns:a16="http://schemas.microsoft.com/office/drawing/2014/main" val="10007"/>
                  </a:ext>
                </a:extLst>
              </a:tr>
              <a:tr h="443017">
                <a:tc>
                  <a:txBody>
                    <a:bodyPr/>
                    <a:lstStyle/>
                    <a:p>
                      <a:pPr algn="l"/>
                      <a:r>
                        <a:rPr lang="en-US" sz="1800" noProof="0" dirty="0">
                          <a:solidFill>
                            <a:srgbClr val="FF0000"/>
                          </a:solidFill>
                        </a:rPr>
                        <a:t>01:00</a:t>
                      </a:r>
                    </a:p>
                  </a:txBody>
                  <a:tcPr/>
                </a:tc>
                <a:tc>
                  <a:txBody>
                    <a:bodyPr/>
                    <a:lstStyle/>
                    <a:p>
                      <a:pPr algn="l"/>
                      <a:r>
                        <a:rPr lang="en-GB" sz="1800" noProof="0" dirty="0" err="1" smtClean="0"/>
                        <a:t>Exemple</a:t>
                      </a:r>
                      <a:r>
                        <a:rPr lang="en-GB" sz="1800" noProof="0" dirty="0"/>
                        <a:t>:</a:t>
                      </a:r>
                      <a:r>
                        <a:rPr lang="en-GB" sz="1800" baseline="0" noProof="0" dirty="0"/>
                        <a:t> </a:t>
                      </a:r>
                      <a:r>
                        <a:rPr lang="en-GB" sz="1800" baseline="0" noProof="0" dirty="0" smtClean="0"/>
                        <a:t>Analyse de </a:t>
                      </a:r>
                      <a:r>
                        <a:rPr lang="en-GB" sz="1800" baseline="0" noProof="0" dirty="0" err="1" smtClean="0"/>
                        <a:t>l’Exploitation</a:t>
                      </a:r>
                      <a:r>
                        <a:rPr lang="en-GB" sz="1800" baseline="0" noProof="0" dirty="0" smtClean="0"/>
                        <a:t> </a:t>
                      </a:r>
                      <a:r>
                        <a:rPr lang="en-GB" sz="1800" baseline="0" noProof="0" dirty="0" err="1" smtClean="0"/>
                        <a:t>Agricole</a:t>
                      </a:r>
                      <a:endParaRPr lang="en-GB" sz="1800" noProof="0" dirty="0"/>
                    </a:p>
                  </a:txBody>
                  <a:tcPr/>
                </a:tc>
                <a:tc>
                  <a:txBody>
                    <a:bodyPr/>
                    <a:lstStyle/>
                    <a:p>
                      <a:pPr algn="l"/>
                      <a:r>
                        <a:rPr lang="en-US" sz="1600" noProof="0" dirty="0" smtClean="0"/>
                        <a:t>https://www.youtube.com/watch?v=QDkwit-IHFw</a:t>
                      </a:r>
                      <a:endParaRPr lang="en-US" sz="1600" noProof="0" dirty="0"/>
                    </a:p>
                  </a:txBody>
                  <a:tcPr/>
                </a:tc>
                <a:extLst>
                  <a:ext uri="{0D108BD9-81ED-4DB2-BD59-A6C34878D82A}">
                    <a16:rowId xmlns="" xmlns:a16="http://schemas.microsoft.com/office/drawing/2014/main" val="10008"/>
                  </a:ext>
                </a:extLst>
              </a:tr>
              <a:tr h="443017">
                <a:tc>
                  <a:txBody>
                    <a:bodyPr/>
                    <a:lstStyle/>
                    <a:p>
                      <a:pPr algn="l"/>
                      <a:r>
                        <a:rPr lang="en-US" sz="1800" noProof="0" dirty="0">
                          <a:solidFill>
                            <a:srgbClr val="FF0000"/>
                          </a:solidFill>
                        </a:rPr>
                        <a:t>01:15</a:t>
                      </a:r>
                    </a:p>
                  </a:txBody>
                  <a:tcPr/>
                </a:tc>
                <a:tc>
                  <a:txBody>
                    <a:bodyPr/>
                    <a:lstStyle/>
                    <a:p>
                      <a:pPr algn="l"/>
                      <a:r>
                        <a:rPr lang="en-GB" sz="1800" noProof="0" dirty="0" smtClean="0"/>
                        <a:t>Devoirs</a:t>
                      </a:r>
                      <a:endParaRPr lang="en-GB" sz="1800" noProof="0" dirty="0"/>
                    </a:p>
                  </a:txBody>
                  <a:tcPr/>
                </a:tc>
                <a:tc>
                  <a:txBody>
                    <a:bodyPr/>
                    <a:lstStyle/>
                    <a:p>
                      <a:pPr algn="l"/>
                      <a:endParaRPr lang="en-US" sz="1800" noProof="0" dirty="0"/>
                    </a:p>
                  </a:txBody>
                  <a:tcPr/>
                </a:tc>
                <a:extLst>
                  <a:ext uri="{0D108BD9-81ED-4DB2-BD59-A6C34878D82A}">
                    <a16:rowId xmlns="" xmlns:a16="http://schemas.microsoft.com/office/drawing/2014/main" val="10009"/>
                  </a:ext>
                </a:extLst>
              </a:tr>
              <a:tr h="886034">
                <a:tc>
                  <a:txBody>
                    <a:bodyPr/>
                    <a:lstStyle/>
                    <a:p>
                      <a:pPr algn="l"/>
                      <a:r>
                        <a:rPr lang="en-US" sz="1800" noProof="0" dirty="0">
                          <a:solidFill>
                            <a:srgbClr val="FF0000"/>
                          </a:solidFill>
                        </a:rPr>
                        <a:t>01:30</a:t>
                      </a:r>
                    </a:p>
                  </a:txBody>
                  <a:tcPr/>
                </a:tc>
                <a:tc>
                  <a:txBody>
                    <a:bodyPr/>
                    <a:lstStyle/>
                    <a:p>
                      <a:pPr algn="l"/>
                      <a:r>
                        <a:rPr lang="en-GB" sz="1800" b="0" i="0" u="none" strike="noStrike" cap="none" spc="0" baseline="0" noProof="0" dirty="0" err="1" smtClean="0">
                          <a:ln>
                            <a:noFill/>
                          </a:ln>
                          <a:solidFill>
                            <a:schemeClr val="dk1"/>
                          </a:solidFill>
                          <a:uFillTx/>
                          <a:latin typeface="+mn-lt"/>
                          <a:ea typeface="+mn-ea"/>
                          <a:cs typeface="+mn-cs"/>
                          <a:sym typeface="Calibri"/>
                        </a:rPr>
                        <a:t>Présentation</a:t>
                      </a:r>
                      <a:r>
                        <a:rPr lang="en-GB" sz="1800" b="0" i="0" u="none" strike="noStrike" cap="none" spc="0" baseline="0" noProof="0" dirty="0" smtClean="0">
                          <a:ln>
                            <a:noFill/>
                          </a:ln>
                          <a:solidFill>
                            <a:schemeClr val="dk1"/>
                          </a:solidFill>
                          <a:uFillTx/>
                          <a:latin typeface="+mn-lt"/>
                          <a:ea typeface="+mn-ea"/>
                          <a:cs typeface="+mn-cs"/>
                          <a:sym typeface="Calibri"/>
                        </a:rPr>
                        <a:t> d'un </a:t>
                      </a:r>
                      <a:r>
                        <a:rPr lang="en-GB" sz="1800" b="0" i="0" u="none" strike="noStrike" cap="none" spc="0" baseline="0" noProof="0" dirty="0" err="1" smtClean="0">
                          <a:ln>
                            <a:noFill/>
                          </a:ln>
                          <a:solidFill>
                            <a:schemeClr val="dk1"/>
                          </a:solidFill>
                          <a:uFillTx/>
                          <a:latin typeface="+mn-lt"/>
                          <a:ea typeface="+mn-ea"/>
                          <a:cs typeface="+mn-cs"/>
                          <a:sym typeface="Calibri"/>
                        </a:rPr>
                        <a:t>projet</a:t>
                      </a:r>
                      <a:r>
                        <a:rPr lang="en-GB" sz="1800" b="0" i="0" u="none" strike="noStrike" cap="none" spc="0" baseline="0" noProof="0" dirty="0" smtClean="0">
                          <a:ln>
                            <a:noFill/>
                          </a:ln>
                          <a:solidFill>
                            <a:schemeClr val="dk1"/>
                          </a:solidFill>
                          <a:uFillTx/>
                          <a:latin typeface="+mn-lt"/>
                          <a:ea typeface="+mn-ea"/>
                          <a:cs typeface="+mn-cs"/>
                          <a:sym typeface="Calibri"/>
                        </a:rPr>
                        <a:t> SPIS </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FF0000"/>
                          </a:solidFill>
                        </a:rPr>
                        <a:t>Pour le premier webinaire, on ne peut demander à aucun participant de préparer une courte présentation - Dans ce cas, il serait important qu'un formateur la fasse.</a:t>
                      </a:r>
                      <a:r>
                        <a:rPr lang="en-GB" sz="1400" noProof="0" dirty="0" smtClean="0">
                          <a:solidFill>
                            <a:srgbClr val="FF0000"/>
                          </a:solidFill>
                        </a:rPr>
                        <a:t>.</a:t>
                      </a:r>
                      <a:endParaRPr lang="en-GB" sz="1400" noProof="0" dirty="0">
                        <a:solidFill>
                          <a:srgbClr val="FF0000"/>
                        </a:solidFill>
                      </a:endParaRPr>
                    </a:p>
                  </a:txBody>
                  <a:tcPr/>
                </a:tc>
                <a:extLst>
                  <a:ext uri="{0D108BD9-81ED-4DB2-BD59-A6C34878D82A}">
                    <a16:rowId xmlns="" xmlns:a16="http://schemas.microsoft.com/office/drawing/2014/main" val="10010"/>
                  </a:ext>
                </a:extLst>
              </a:tr>
              <a:tr h="443017">
                <a:tc>
                  <a:txBody>
                    <a:bodyPr/>
                    <a:lstStyle/>
                    <a:p>
                      <a:pPr algn="l"/>
                      <a:r>
                        <a:rPr lang="en-US" sz="1800" noProof="0" dirty="0">
                          <a:solidFill>
                            <a:srgbClr val="FF0000"/>
                          </a:solidFill>
                        </a:rPr>
                        <a:t>01:45</a:t>
                      </a:r>
                    </a:p>
                  </a:txBody>
                  <a:tcPr/>
                </a:tc>
                <a:tc>
                  <a:txBody>
                    <a:bodyPr/>
                    <a:lstStyle/>
                    <a:p>
                      <a:pPr algn="l"/>
                      <a:r>
                        <a:rPr lang="en-GB" sz="1800" noProof="0" dirty="0" smtClean="0"/>
                        <a:t>Perspectives et au revoir</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noProof="0" dirty="0">
                        <a:solidFill>
                          <a:srgbClr val="FF0000"/>
                        </a:solidFill>
                      </a:endParaRPr>
                    </a:p>
                  </a:txBody>
                  <a:tcPr/>
                </a:tc>
                <a:extLst>
                  <a:ext uri="{0D108BD9-81ED-4DB2-BD59-A6C34878D82A}">
                    <a16:rowId xmlns="" xmlns:a16="http://schemas.microsoft.com/office/drawing/2014/main" val="10011"/>
                  </a:ext>
                </a:extLst>
              </a:tr>
            </a:tbl>
          </a:graphicData>
        </a:graphic>
      </p:graphicFrame>
      <p:sp>
        <p:nvSpPr>
          <p:cNvPr id="3" name="TextBox 2"/>
          <p:cNvSpPr txBox="1"/>
          <p:nvPr/>
        </p:nvSpPr>
        <p:spPr>
          <a:xfrm flipH="1">
            <a:off x="1164770" y="4"/>
            <a:ext cx="11027229" cy="646329"/>
          </a:xfrm>
          <a:prstGeom prst="rect">
            <a:avLst/>
          </a:prstGeom>
          <a:solidFill>
            <a:srgbClr val="798B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mn-lt"/>
                <a:ea typeface="+mn-ea"/>
                <a:cs typeface="+mn-cs"/>
                <a:sym typeface="Calibri"/>
              </a:rPr>
              <a:t>Agenda Webinar I – Introduction to SPIS </a:t>
            </a:r>
            <a:r>
              <a:rPr kumimoji="0" lang="en-GB" sz="1800" b="1" i="0" u="none" strike="noStrike" cap="none" spc="0" normalizeH="0" baseline="0" dirty="0">
                <a:ln>
                  <a:noFill/>
                </a:ln>
                <a:solidFill>
                  <a:srgbClr val="FF0000"/>
                </a:solidFill>
                <a:effectLst/>
                <a:uFillTx/>
                <a:latin typeface="+mn-lt"/>
                <a:ea typeface="+mn-ea"/>
                <a:cs typeface="+mn-cs"/>
                <a:sym typeface="Calibri"/>
              </a:rPr>
              <a:t>add time and date here </a:t>
            </a:r>
          </a:p>
        </p:txBody>
      </p:sp>
      <p:cxnSp>
        <p:nvCxnSpPr>
          <p:cNvPr id="5" name="Straight Connector 4"/>
          <p:cNvCxnSpPr/>
          <p:nvPr/>
        </p:nvCxnSpPr>
        <p:spPr>
          <a:xfrm>
            <a:off x="1164770" y="646333"/>
            <a:ext cx="11027230"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 name="Straight Connector 6"/>
          <p:cNvCxnSpPr/>
          <p:nvPr/>
        </p:nvCxnSpPr>
        <p:spPr>
          <a:xfrm flipV="1">
            <a:off x="1164770" y="646332"/>
            <a:ext cx="0" cy="621166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919609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Objectifs</a:t>
            </a:r>
            <a:r>
              <a:rPr lang="en-US" dirty="0"/>
              <a:t> </a:t>
            </a:r>
            <a:r>
              <a:rPr lang="en-US" dirty="0" err="1" smtClean="0"/>
              <a:t>Généraux</a:t>
            </a:r>
            <a:endParaRPr lang="fr-FR" dirty="0"/>
          </a:p>
        </p:txBody>
      </p:sp>
      <p:sp>
        <p:nvSpPr>
          <p:cNvPr id="3" name="Text Placeholder 2"/>
          <p:cNvSpPr>
            <a:spLocks noGrp="1"/>
          </p:cNvSpPr>
          <p:nvPr>
            <p:ph type="body" idx="1"/>
          </p:nvPr>
        </p:nvSpPr>
        <p:spPr/>
        <p:txBody>
          <a:bodyPr>
            <a:normAutofit/>
          </a:bodyPr>
          <a:lstStyle/>
          <a:p>
            <a:r>
              <a:rPr lang="fr-FR" dirty="0"/>
              <a:t>Informations générales pertinentes sur les composants des systèmes d'irrigation à énergie solaire et sur la planification de leur </a:t>
            </a:r>
            <a:r>
              <a:rPr lang="fr-FR" dirty="0" smtClean="0"/>
              <a:t>application</a:t>
            </a:r>
          </a:p>
          <a:p>
            <a:r>
              <a:rPr lang="fr-FR" dirty="0" smtClean="0"/>
              <a:t>L'accent </a:t>
            </a:r>
            <a:r>
              <a:rPr lang="fr-FR" dirty="0"/>
              <a:t>sera mis sur l'utilisation des principaux outils Excel dans la boîte à outils SPIS </a:t>
            </a:r>
            <a:r>
              <a:rPr lang="en-US" dirty="0" smtClean="0"/>
              <a:t> </a:t>
            </a:r>
            <a:endParaRPr lang="de-DE" dirty="0"/>
          </a:p>
          <a:p>
            <a:r>
              <a:rPr lang="fr-FR" dirty="0" smtClean="0"/>
              <a:t>Des </a:t>
            </a:r>
            <a:r>
              <a:rPr lang="fr-FR" dirty="0"/>
              <a:t>conseils pratiques pour les utilisateurs finaux, mais aussi pour les décideurs politiques et les financiers</a:t>
            </a:r>
          </a:p>
          <a:p>
            <a:endParaRPr lang="fr-FR" dirty="0"/>
          </a:p>
        </p:txBody>
      </p:sp>
    </p:spTree>
    <p:extLst>
      <p:ext uri="{BB962C8B-B14F-4D97-AF65-F5344CB8AC3E}">
        <p14:creationId xmlns:p14="http://schemas.microsoft.com/office/powerpoint/2010/main" val="9954736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Objectifs</a:t>
            </a:r>
            <a:r>
              <a:rPr lang="fr-FR" dirty="0" smtClean="0"/>
              <a:t> du </a:t>
            </a:r>
            <a:r>
              <a:rPr lang="en-GB" dirty="0" err="1" smtClean="0"/>
              <a:t>Webinaire</a:t>
            </a:r>
            <a:r>
              <a:rPr lang="fr-FR" dirty="0" smtClean="0"/>
              <a:t> </a:t>
            </a:r>
            <a:r>
              <a:rPr lang="fr-FR" dirty="0"/>
              <a:t>I</a:t>
            </a:r>
          </a:p>
        </p:txBody>
      </p:sp>
      <p:sp>
        <p:nvSpPr>
          <p:cNvPr id="3" name="Text Placeholder 2"/>
          <p:cNvSpPr>
            <a:spLocks noGrp="1"/>
          </p:cNvSpPr>
          <p:nvPr>
            <p:ph type="body" idx="1"/>
          </p:nvPr>
        </p:nvSpPr>
        <p:spPr/>
        <p:txBody>
          <a:bodyPr>
            <a:normAutofit fontScale="85000" lnSpcReduction="10000"/>
          </a:bodyPr>
          <a:lstStyle/>
          <a:p>
            <a:r>
              <a:rPr lang="fr-FR" dirty="0"/>
              <a:t>Les participants se sont familiarisés avec toutes les composantes de la boîte à outils SPIS et savent où les trouver </a:t>
            </a:r>
            <a:endParaRPr lang="fr-FR" dirty="0" smtClean="0"/>
          </a:p>
          <a:p>
            <a:r>
              <a:rPr lang="fr-FR" dirty="0"/>
              <a:t>Outils, Manuel et Etudes de cas (</a:t>
            </a:r>
            <a:r>
              <a:rPr lang="fr-FR" dirty="0" err="1"/>
              <a:t>energypedia</a:t>
            </a:r>
            <a:r>
              <a:rPr lang="fr-FR" dirty="0"/>
              <a:t>)</a:t>
            </a:r>
          </a:p>
          <a:p>
            <a:pPr lvl="1"/>
            <a:r>
              <a:rPr lang="en-US" dirty="0" smtClean="0"/>
              <a:t>E-Learning course</a:t>
            </a:r>
          </a:p>
          <a:p>
            <a:pPr lvl="1"/>
            <a:r>
              <a:rPr lang="fr-FR" dirty="0" smtClean="0"/>
              <a:t>Cours </a:t>
            </a:r>
            <a:r>
              <a:rPr lang="fr-FR" dirty="0"/>
              <a:t>en ligne</a:t>
            </a:r>
          </a:p>
          <a:p>
            <a:pPr lvl="1"/>
            <a:r>
              <a:rPr lang="fr-FR" dirty="0" smtClean="0"/>
              <a:t>Chaîne </a:t>
            </a:r>
            <a:r>
              <a:rPr lang="fr-FR" dirty="0"/>
              <a:t>YouTube (projections, vidéos pratiques</a:t>
            </a:r>
            <a:r>
              <a:rPr lang="fr-FR" dirty="0" smtClean="0"/>
              <a:t>...)</a:t>
            </a:r>
            <a:endParaRPr lang="en-US" dirty="0"/>
          </a:p>
          <a:p>
            <a:r>
              <a:rPr lang="fr-FR" dirty="0"/>
              <a:t>Les participants apprennent ce qui est nécessaire pour terminer la formation avec succès et comment obtenir à la fin un certificat : participation aux discussions, des devoirs entre les sessions, une présentation et un test final.</a:t>
            </a:r>
          </a:p>
        </p:txBody>
      </p:sp>
    </p:spTree>
    <p:extLst>
      <p:ext uri="{BB962C8B-B14F-4D97-AF65-F5344CB8AC3E}">
        <p14:creationId xmlns:p14="http://schemas.microsoft.com/office/powerpoint/2010/main" val="171797933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Qui est en ligne ?</a:t>
            </a:r>
            <a:endParaRPr lang="fr-FR" dirty="0"/>
          </a:p>
        </p:txBody>
      </p:sp>
      <p:sp>
        <p:nvSpPr>
          <p:cNvPr id="3" name="Text Placeholder 2"/>
          <p:cNvSpPr>
            <a:spLocks noGrp="1"/>
          </p:cNvSpPr>
          <p:nvPr>
            <p:ph type="body" idx="1"/>
          </p:nvPr>
        </p:nvSpPr>
        <p:spPr/>
        <p:txBody>
          <a:bodyPr/>
          <a:lstStyle/>
          <a:p>
            <a:pPr>
              <a:buFont typeface="Arial" charset="0"/>
              <a:buChar char="•"/>
            </a:pPr>
            <a:r>
              <a:rPr lang="fr-FR" dirty="0" smtClean="0"/>
              <a:t>Veuillez </a:t>
            </a:r>
            <a:r>
              <a:rPr lang="fr-FR" dirty="0"/>
              <a:t>nous dire très brièvement </a:t>
            </a:r>
            <a:r>
              <a:rPr lang="fr-FR" i="1" dirty="0"/>
              <a:t>(en 30 secondes maximum)</a:t>
            </a:r>
            <a:r>
              <a:rPr lang="fr-FR" dirty="0"/>
              <a:t> </a:t>
            </a:r>
            <a:endParaRPr lang="de-DE" i="1" dirty="0" smtClean="0"/>
          </a:p>
          <a:p>
            <a:pPr lvl="1">
              <a:buFont typeface="Wingdings" charset="2"/>
              <a:buChar char="Ø"/>
            </a:pPr>
            <a:r>
              <a:rPr lang="de-DE" dirty="0" smtClean="0"/>
              <a:t> </a:t>
            </a:r>
            <a:r>
              <a:rPr lang="de-DE" dirty="0" err="1" smtClean="0"/>
              <a:t>votre</a:t>
            </a:r>
            <a:r>
              <a:rPr lang="de-DE" dirty="0" smtClean="0"/>
              <a:t> </a:t>
            </a:r>
            <a:r>
              <a:rPr lang="de-DE" dirty="0" err="1" smtClean="0"/>
              <a:t>nom</a:t>
            </a:r>
            <a:endParaRPr lang="de-DE" dirty="0" smtClean="0"/>
          </a:p>
          <a:p>
            <a:pPr lvl="1">
              <a:buFont typeface="Wingdings" charset="2"/>
              <a:buChar char="Ø"/>
            </a:pPr>
            <a:r>
              <a:rPr lang="de-DE" dirty="0" smtClean="0"/>
              <a:t> </a:t>
            </a:r>
            <a:r>
              <a:rPr lang="de-DE" dirty="0" err="1" smtClean="0"/>
              <a:t>votre</a:t>
            </a:r>
            <a:r>
              <a:rPr lang="de-DE" dirty="0" smtClean="0"/>
              <a:t> </a:t>
            </a:r>
            <a:r>
              <a:rPr lang="de-DE" dirty="0" err="1" smtClean="0"/>
              <a:t>pays</a:t>
            </a:r>
            <a:endParaRPr lang="de-DE" dirty="0"/>
          </a:p>
          <a:p>
            <a:pPr lvl="1">
              <a:buFont typeface="Wingdings" charset="2"/>
              <a:buChar char="Ø"/>
            </a:pPr>
            <a:r>
              <a:rPr lang="de-DE" dirty="0"/>
              <a:t> </a:t>
            </a:r>
            <a:r>
              <a:rPr lang="de-DE" dirty="0" err="1" smtClean="0"/>
              <a:t>Votre</a:t>
            </a:r>
            <a:r>
              <a:rPr lang="de-DE" dirty="0" smtClean="0"/>
              <a:t> </a:t>
            </a:r>
            <a:r>
              <a:rPr lang="de-DE" dirty="0" err="1" smtClean="0"/>
              <a:t>travail</a:t>
            </a:r>
            <a:r>
              <a:rPr lang="de-DE" dirty="0" smtClean="0"/>
              <a:t> </a:t>
            </a:r>
            <a:r>
              <a:rPr lang="de-DE" dirty="0" err="1" smtClean="0"/>
              <a:t>jusqu‘à</a:t>
            </a:r>
            <a:r>
              <a:rPr lang="de-DE" dirty="0" smtClean="0"/>
              <a:t> </a:t>
            </a:r>
            <a:r>
              <a:rPr lang="de-DE" dirty="0" err="1" smtClean="0"/>
              <a:t>présent</a:t>
            </a:r>
            <a:r>
              <a:rPr lang="de-DE" dirty="0" smtClean="0"/>
              <a:t> </a:t>
            </a:r>
            <a:r>
              <a:rPr lang="de-DE" dirty="0" err="1" smtClean="0"/>
              <a:t>dans</a:t>
            </a:r>
            <a:r>
              <a:rPr lang="de-DE" dirty="0" smtClean="0"/>
              <a:t> le </a:t>
            </a:r>
            <a:r>
              <a:rPr lang="de-DE" dirty="0" err="1" smtClean="0"/>
              <a:t>domaine</a:t>
            </a:r>
            <a:r>
              <a:rPr lang="de-DE" dirty="0" smtClean="0"/>
              <a:t> des </a:t>
            </a:r>
            <a:r>
              <a:rPr lang="de-DE" dirty="0" err="1" smtClean="0"/>
              <a:t>systèmes</a:t>
            </a:r>
            <a:r>
              <a:rPr lang="de-DE" dirty="0" smtClean="0"/>
              <a:t> </a:t>
            </a:r>
            <a:r>
              <a:rPr lang="de-DE" dirty="0" err="1" smtClean="0"/>
              <a:t>d‘irrigation</a:t>
            </a:r>
            <a:r>
              <a:rPr lang="de-DE" dirty="0" smtClean="0"/>
              <a:t> à </a:t>
            </a:r>
            <a:r>
              <a:rPr lang="de-DE" dirty="0" err="1" smtClean="0"/>
              <a:t>énergie</a:t>
            </a:r>
            <a:r>
              <a:rPr lang="de-DE" dirty="0" smtClean="0"/>
              <a:t> </a:t>
            </a:r>
            <a:r>
              <a:rPr lang="de-DE" dirty="0" err="1" smtClean="0"/>
              <a:t>solaire</a:t>
            </a:r>
            <a:r>
              <a:rPr lang="de-DE" dirty="0" smtClean="0"/>
              <a:t>,</a:t>
            </a:r>
            <a:endParaRPr lang="fr-FR" dirty="0"/>
          </a:p>
        </p:txBody>
      </p:sp>
    </p:spTree>
    <p:extLst>
      <p:ext uri="{BB962C8B-B14F-4D97-AF65-F5344CB8AC3E}">
        <p14:creationId xmlns:p14="http://schemas.microsoft.com/office/powerpoint/2010/main" val="5215555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7621"/>
          <a:stretch/>
        </p:blipFill>
        <p:spPr>
          <a:xfrm>
            <a:off x="1121228" y="0"/>
            <a:ext cx="11070772" cy="6840000"/>
          </a:xfrm>
          <a:prstGeom prst="rect">
            <a:avLst/>
          </a:prstGeom>
        </p:spPr>
      </p:pic>
    </p:spTree>
    <p:extLst>
      <p:ext uri="{BB962C8B-B14F-4D97-AF65-F5344CB8AC3E}">
        <p14:creationId xmlns:p14="http://schemas.microsoft.com/office/powerpoint/2010/main" val="152947603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Components</a:t>
            </a:r>
          </a:p>
        </p:txBody>
      </p:sp>
      <p:sp>
        <p:nvSpPr>
          <p:cNvPr id="3" name="Text Placeholder 2"/>
          <p:cNvSpPr>
            <a:spLocks noGrp="1"/>
          </p:cNvSpPr>
          <p:nvPr>
            <p:ph type="body" idx="1"/>
          </p:nvPr>
        </p:nvSpPr>
        <p:spPr/>
        <p:txBody>
          <a:bodyPr/>
          <a:lstStyle/>
          <a:p>
            <a:r>
              <a:rPr lang="en-GB" dirty="0"/>
              <a:t>Energypedia</a:t>
            </a:r>
          </a:p>
          <a:p>
            <a:pPr lvl="1">
              <a:buFont typeface="Wingdings" charset="2"/>
              <a:buChar char="ü"/>
            </a:pPr>
            <a:r>
              <a:rPr lang="en-GB" dirty="0" err="1" smtClean="0"/>
              <a:t>Outils</a:t>
            </a:r>
            <a:endParaRPr lang="en-GB" dirty="0"/>
          </a:p>
          <a:p>
            <a:pPr lvl="1">
              <a:buFont typeface="Wingdings" charset="2"/>
              <a:buChar char="ü"/>
            </a:pPr>
            <a:r>
              <a:rPr lang="en-GB" dirty="0" smtClean="0"/>
              <a:t>Manuel</a:t>
            </a:r>
            <a:endParaRPr lang="en-GB" dirty="0"/>
          </a:p>
          <a:p>
            <a:pPr lvl="1">
              <a:buFont typeface="Wingdings" charset="2"/>
              <a:buChar char="ü"/>
            </a:pPr>
            <a:r>
              <a:rPr lang="en-GB" dirty="0" err="1" smtClean="0"/>
              <a:t>Ressources</a:t>
            </a:r>
            <a:endParaRPr lang="en-GB" dirty="0"/>
          </a:p>
          <a:p>
            <a:r>
              <a:rPr lang="en-GB" dirty="0" smtClean="0"/>
              <a:t>Formation </a:t>
            </a:r>
            <a:r>
              <a:rPr lang="en-GB" dirty="0" err="1" smtClean="0"/>
              <a:t>en</a:t>
            </a:r>
            <a:r>
              <a:rPr lang="en-GB" dirty="0" smtClean="0"/>
              <a:t> </a:t>
            </a:r>
            <a:r>
              <a:rPr lang="en-GB" dirty="0" err="1" smtClean="0"/>
              <a:t>ligne</a:t>
            </a:r>
            <a:endParaRPr lang="en-GB" dirty="0"/>
          </a:p>
          <a:p>
            <a:pPr lvl="1">
              <a:buFont typeface="Wingdings" charset="2"/>
              <a:buChar char="ü"/>
            </a:pPr>
            <a:r>
              <a:rPr lang="en-GB" dirty="0" err="1" smtClean="0"/>
              <a:t>Médiathéque</a:t>
            </a:r>
            <a:r>
              <a:rPr lang="en-GB" dirty="0" smtClean="0"/>
              <a:t> </a:t>
            </a:r>
          </a:p>
          <a:p>
            <a:r>
              <a:rPr lang="en-GB" dirty="0" err="1" smtClean="0"/>
              <a:t>Chaine</a:t>
            </a:r>
            <a:r>
              <a:rPr lang="en-GB" dirty="0" smtClean="0"/>
              <a:t> You Tube </a:t>
            </a:r>
            <a:endParaRPr lang="en-GB"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Hand-Out: 1.0</a:t>
            </a:r>
          </a:p>
        </p:txBody>
      </p:sp>
    </p:spTree>
    <p:extLst>
      <p:ext uri="{BB962C8B-B14F-4D97-AF65-F5344CB8AC3E}">
        <p14:creationId xmlns:p14="http://schemas.microsoft.com/office/powerpoint/2010/main" val="119921619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1036</TotalTime>
  <Words>3194</Words>
  <Application>Microsoft Office PowerPoint</Application>
  <PresentationFormat>Grand écran</PresentationFormat>
  <Paragraphs>278</Paragraphs>
  <Slides>22</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Arial Hebrew Scholar</vt:lpstr>
      <vt:lpstr>Calibri</vt:lpstr>
      <vt:lpstr>Calibri Light</vt:lpstr>
      <vt:lpstr>Open Sans</vt:lpstr>
      <vt:lpstr>Times New Roman</vt:lpstr>
      <vt:lpstr>Wingdings</vt:lpstr>
      <vt:lpstr>Office Theme</vt:lpstr>
      <vt:lpstr> Formation SPIS</vt:lpstr>
      <vt:lpstr>Présentation PowerPoint</vt:lpstr>
      <vt:lpstr>Introduction aux Webinaires 1-6</vt:lpstr>
      <vt:lpstr>Présentation PowerPoint</vt:lpstr>
      <vt:lpstr>Objectifs Généraux</vt:lpstr>
      <vt:lpstr>Objectifs du Webinaire I</vt:lpstr>
      <vt:lpstr>Qui est en ligne ?</vt:lpstr>
      <vt:lpstr>Présentation PowerPoint</vt:lpstr>
      <vt:lpstr>Components</vt:lpstr>
      <vt:lpstr>Sondage 1: Quelles sont vos attentes ?</vt:lpstr>
      <vt:lpstr>Présentation PowerPoint</vt:lpstr>
      <vt:lpstr>SPIS : Brève Présentation</vt:lpstr>
      <vt:lpstr>La Boite à Outils – un aperçu</vt:lpstr>
      <vt:lpstr>Sondage 2: Quelles sont vos craintes?</vt:lpstr>
      <vt:lpstr>Présentation PowerPoint</vt:lpstr>
      <vt:lpstr>Etude de Cas «La Ferme de Mary au Kenya»</vt:lpstr>
      <vt:lpstr>Outil d’Analyse de l’Exploitation Agricole (Description Générale)</vt:lpstr>
      <vt:lpstr>Outil d‘Analyse de l‘Exploitation Agricole (Feuilles)</vt:lpstr>
      <vt:lpstr>Devoir</vt:lpstr>
      <vt:lpstr>Presentation</vt:lpstr>
      <vt:lpstr>Présentation PowerPoint</vt:lpstr>
      <vt:lpstr>WATER &amp; ENERGY FOR FOOD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SPIS Toolbox</dc:title>
  <cp:lastModifiedBy>Hp</cp:lastModifiedBy>
  <cp:revision>130</cp:revision>
  <dcterms:modified xsi:type="dcterms:W3CDTF">2021-01-06T17:01:04Z</dcterms:modified>
</cp:coreProperties>
</file>