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2" r:id="rId2"/>
    <p:sldId id="263" r:id="rId3"/>
    <p:sldId id="264" r:id="rId4"/>
    <p:sldId id="265" r:id="rId5"/>
    <p:sldId id="266" r:id="rId6"/>
    <p:sldId id="267" r:id="rId7"/>
    <p:sldId id="268" r:id="rId8"/>
    <p:sldId id="278" r:id="rId9"/>
    <p:sldId id="281" r:id="rId10"/>
    <p:sldId id="282" r:id="rId11"/>
    <p:sldId id="283" r:id="rId12"/>
    <p:sldId id="269" r:id="rId13"/>
    <p:sldId id="279" r:id="rId14"/>
    <p:sldId id="284" r:id="rId15"/>
    <p:sldId id="280" r:id="rId16"/>
    <p:sldId id="271" r:id="rId17"/>
    <p:sldId id="274" r:id="rId18"/>
    <p:sldId id="291" r:id="rId19"/>
    <p:sldId id="296" r:id="rId20"/>
    <p:sldId id="295" r:id="rId21"/>
    <p:sldId id="276" r:id="rId22"/>
    <p:sldId id="290" r:id="rId23"/>
    <p:sldId id="260" r:id="rId24"/>
    <p:sldId id="273" r:id="rId2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neider, Janna GIZ" initials="SJG"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8B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47"/>
    <p:restoredTop sz="65850"/>
  </p:normalViewPr>
  <p:slideViewPr>
    <p:cSldViewPr snapToGrid="0" snapToObjects="1">
      <p:cViewPr varScale="1">
        <p:scale>
          <a:sx n="82" d="100"/>
          <a:sy n="82" d="100"/>
        </p:scale>
        <p:origin x="13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xfrm>
            <a:off x="1143000" y="685800"/>
            <a:ext cx="4572000" cy="3429000"/>
          </a:xfrm>
          <a:prstGeom prst="rect">
            <a:avLst/>
          </a:prstGeom>
        </p:spPr>
        <p:txBody>
          <a:bodyPr/>
          <a:lstStyle/>
          <a:p>
            <a:endParaRPr/>
          </a:p>
        </p:txBody>
      </p:sp>
      <p:sp>
        <p:nvSpPr>
          <p:cNvPr id="133" name="Shape 13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tu.be/ox7u-CQHRAw"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youtu.be/71SIxkaHzLM"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youtu.be/69eHRbnUKrc"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749208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Prepare the correct Results sheet of the Pump Sizing Tool</a:t>
            </a:r>
          </a:p>
        </p:txBody>
      </p:sp>
    </p:spTree>
    <p:extLst>
      <p:ext uri="{BB962C8B-B14F-4D97-AF65-F5344CB8AC3E}">
        <p14:creationId xmlns:p14="http://schemas.microsoft.com/office/powerpoint/2010/main" val="243993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noProof="0" dirty="0"/>
              <a:t>Single choice</a:t>
            </a:r>
          </a:p>
          <a:p>
            <a:r>
              <a:rPr lang="en-AU" noProof="0" dirty="0"/>
              <a:t>You may use a </a:t>
            </a:r>
            <a:r>
              <a:rPr lang="en-AU" b="1" noProof="0" dirty="0"/>
              <a:t>poll system depending on the platform you use:</a:t>
            </a:r>
          </a:p>
          <a:p>
            <a:endParaRPr lang="en-AU" b="1" noProof="0" dirty="0"/>
          </a:p>
          <a:p>
            <a:r>
              <a:rPr lang="en-AU" b="1" noProof="0" dirty="0"/>
              <a:t>Zoom: </a:t>
            </a:r>
            <a:r>
              <a:rPr lang="en-AU" noProof="0" dirty="0"/>
              <a:t>Polls are integrated into the platform – you can prepare the questions in advance</a:t>
            </a:r>
          </a:p>
          <a:p>
            <a:endParaRPr lang="en-AU" noProof="0" dirty="0"/>
          </a:p>
          <a:p>
            <a:r>
              <a:rPr lang="en-AU" b="1" noProof="0" dirty="0"/>
              <a:t>MS TEAMS (GIZ version):</a:t>
            </a:r>
            <a:r>
              <a:rPr lang="en-AU" b="1" baseline="0" noProof="0" dirty="0"/>
              <a:t> </a:t>
            </a:r>
            <a:r>
              <a:rPr lang="en-AU" baseline="0" noProof="0" dirty="0"/>
              <a:t>If MS Teams is provided by GIZ, polls are not available. You must either use a external tool (</a:t>
            </a:r>
            <a:r>
              <a:rPr lang="en-AU" baseline="0" noProof="0" dirty="0" err="1"/>
              <a:t>SliDo</a:t>
            </a:r>
            <a:r>
              <a:rPr lang="en-AU" baseline="0" noProof="0" dirty="0"/>
              <a:t>) </a:t>
            </a:r>
            <a:r>
              <a:rPr lang="en-AU" b="1" baseline="0" noProof="0" dirty="0"/>
              <a:t>or</a:t>
            </a:r>
            <a:r>
              <a:rPr lang="en-AU" baseline="0" noProof="0" dirty="0"/>
              <a:t> provide the question as a </a:t>
            </a:r>
            <a:r>
              <a:rPr lang="en-AU" b="1" baseline="0" noProof="0" dirty="0"/>
              <a:t>hand-out</a:t>
            </a:r>
            <a:r>
              <a:rPr lang="en-AU" baseline="0" noProof="0" dirty="0"/>
              <a:t> (prepare in advance) and ask participants to print, mark their choice and hold it into the camera. </a:t>
            </a:r>
          </a:p>
          <a:p>
            <a:r>
              <a:rPr lang="en-AU" baseline="0" noProof="0" dirty="0"/>
              <a:t>Ask participant s to give their answers in the Chat</a:t>
            </a:r>
          </a:p>
          <a:p>
            <a:endParaRPr lang="en-AU" noProof="0" dirty="0"/>
          </a:p>
          <a:p>
            <a:r>
              <a:rPr lang="en-AU" dirty="0"/>
              <a:t>Participants are now familiar with the webinar tool and can be given the right to speak and ask questions and an experienced person (of the trainer team) must be available to answer.</a:t>
            </a:r>
          </a:p>
          <a:p>
            <a:endParaRPr lang="en-AU" dirty="0"/>
          </a:p>
          <a:p>
            <a:r>
              <a:rPr lang="en-AU" dirty="0"/>
              <a:t>Offer them additional</a:t>
            </a:r>
            <a:r>
              <a:rPr lang="en-AU" baseline="0" dirty="0"/>
              <a:t> resources </a:t>
            </a:r>
          </a:p>
          <a:p>
            <a:r>
              <a:rPr lang="en-AU" b="1" baseline="0" dirty="0"/>
              <a:t>Refer to the possibility of collecting written questions which can be answered separately in one of the next webinars or as an e-mail to all participants (create a group in your e-mail client)</a:t>
            </a:r>
            <a:endParaRPr lang="en-AU" b="1" dirty="0"/>
          </a:p>
          <a:p>
            <a:endParaRPr lang="en-AU" dirty="0"/>
          </a:p>
        </p:txBody>
      </p:sp>
    </p:spTree>
    <p:extLst>
      <p:ext uri="{BB962C8B-B14F-4D97-AF65-F5344CB8AC3E}">
        <p14:creationId xmlns:p14="http://schemas.microsoft.com/office/powerpoint/2010/main" val="3518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Refer to PODIO for examples on ice-breaker</a:t>
            </a:r>
            <a:r>
              <a:rPr lang="en-GB" baseline="0" dirty="0"/>
              <a:t> games</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You may use the exercise (Handout 4.7) by Khaled of the Hall of shame focused on irrigation</a:t>
            </a:r>
            <a:endParaRPr lang="en-GB" dirty="0"/>
          </a:p>
        </p:txBody>
      </p:sp>
    </p:spTree>
    <p:extLst>
      <p:ext uri="{BB962C8B-B14F-4D97-AF65-F5344CB8AC3E}">
        <p14:creationId xmlns:p14="http://schemas.microsoft.com/office/powerpoint/2010/main" val="315268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b="1" noProof="0" dirty="0"/>
              <a:t>Introducing the Soil Tool by some general information on Soil can be a good idea.</a:t>
            </a:r>
          </a:p>
          <a:p>
            <a:endParaRPr lang="en-AU" b="1" noProof="0" dirty="0"/>
          </a:p>
          <a:p>
            <a:r>
              <a:rPr lang="en-AU" b="1" noProof="0" dirty="0"/>
              <a:t>Handout 4.6 by Khaled explains it very well!</a:t>
            </a:r>
          </a:p>
          <a:p>
            <a:endParaRPr lang="en-AU" b="1" noProof="0" dirty="0"/>
          </a:p>
          <a:p>
            <a:r>
              <a:rPr lang="en-AU" b="1" noProof="0" dirty="0"/>
              <a:t>It could be followed by Handout 4.5 by </a:t>
            </a:r>
            <a:r>
              <a:rPr lang="en-AU" b="1" noProof="0"/>
              <a:t>Kahled </a:t>
            </a:r>
            <a:r>
              <a:rPr lang="en-AU" b="1" noProof="0" dirty="0"/>
              <a:t>– an exercise about the different </a:t>
            </a:r>
            <a:r>
              <a:rPr lang="en-AU" b="1" noProof="0"/>
              <a:t>irrigation types.</a:t>
            </a:r>
            <a:endParaRPr lang="en-AU" b="1" noProof="0" dirty="0"/>
          </a:p>
        </p:txBody>
      </p:sp>
    </p:spTree>
    <p:extLst>
      <p:ext uri="{BB962C8B-B14F-4D97-AF65-F5344CB8AC3E}">
        <p14:creationId xmlns:p14="http://schemas.microsoft.com/office/powerpoint/2010/main" val="87536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AU" sz="1200" dirty="0">
                <a:hlinkClick r:id="rId3"/>
              </a:rPr>
              <a:t>https://youtu.be/ox7u-CQHRAw</a:t>
            </a:r>
            <a:r>
              <a:rPr lang="en-AU" sz="1200" dirty="0"/>
              <a:t> Screencast</a:t>
            </a:r>
            <a:endParaRPr lang="en-AU" sz="1200" dirty="0">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1213500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noProof="0" dirty="0"/>
              <a:t>Prepare x groups with 4 to 5 members and put into the rooms:</a:t>
            </a:r>
            <a:r>
              <a:rPr lang="en-GB" baseline="0" noProof="0" dirty="0"/>
              <a:t> (For group work refer to the previous webinars)</a:t>
            </a:r>
            <a:endParaRPr lang="en-GB" noProof="0" dirty="0"/>
          </a:p>
          <a:p>
            <a:endParaRPr lang="en-GB" noProof="0" dirty="0"/>
          </a:p>
          <a:p>
            <a:pPr marL="171450" indent="-171450">
              <a:buFontTx/>
              <a:buChar char="-"/>
            </a:pPr>
            <a:r>
              <a:rPr lang="en-GB" noProof="0" dirty="0"/>
              <a:t>Handout 4.1_Soil_Tool (the data in the tool are only to show how to fill them in – they do not apply to the CCC Kenya)</a:t>
            </a:r>
          </a:p>
          <a:p>
            <a:pPr marL="171450" indent="-171450">
              <a:buFontTx/>
              <a:buChar char="-"/>
            </a:pPr>
            <a:r>
              <a:rPr lang="en-GB" noProof="0" dirty="0"/>
              <a:t>Handout 4.2_Country_Case_Card_Kenya_m2; the task for the group can be seen in red!</a:t>
            </a:r>
          </a:p>
          <a:p>
            <a:pPr marL="171450" indent="-171450">
              <a:buFontTx/>
              <a:buChar char="-"/>
            </a:pPr>
            <a:endParaRPr lang="en-GB" noProof="0" dirty="0"/>
          </a:p>
          <a:p>
            <a:pPr marL="171450" indent="-171450">
              <a:buFontTx/>
              <a:buChar char="-"/>
            </a:pPr>
            <a:r>
              <a:rPr lang="en-GB" noProof="0" dirty="0"/>
              <a:t>Explain – the soil tool has been changed to adapt better to farmers‘ needs.</a:t>
            </a:r>
          </a:p>
          <a:p>
            <a:pPr marL="171450" indent="-171450">
              <a:buFontTx/>
              <a:buChar char="-"/>
            </a:pPr>
            <a:r>
              <a:rPr lang="en-GB" noProof="0" dirty="0"/>
              <a:t>We need 2 more values to complete the task, i.e. </a:t>
            </a:r>
          </a:p>
          <a:p>
            <a:pPr marL="628650" lvl="1" indent="-171450">
              <a:buFontTx/>
              <a:buChar char="-"/>
            </a:pPr>
            <a:r>
              <a:rPr lang="en-GB" noProof="0" dirty="0"/>
              <a:t>The initial water content TAW, which is 100% when planting, as you plant into a well watered soil and</a:t>
            </a:r>
          </a:p>
          <a:p>
            <a:pPr marL="628650" lvl="1" indent="-171450">
              <a:buFontTx/>
              <a:buChar char="-"/>
            </a:pPr>
            <a:r>
              <a:rPr lang="en-GB" noProof="0" dirty="0"/>
              <a:t>The irrigation depth, which we assume of 10 mm for drip irrigation (see also table at the very right of the Excel sheet „Irrigation schedule“)</a:t>
            </a:r>
          </a:p>
          <a:p>
            <a:pPr marL="171450" indent="-171450">
              <a:buFontTx/>
              <a:buChar char="-"/>
            </a:pPr>
            <a:endParaRPr lang="en-GB" noProof="0" dirty="0"/>
          </a:p>
        </p:txBody>
      </p:sp>
    </p:spTree>
    <p:extLst>
      <p:ext uri="{BB962C8B-B14F-4D97-AF65-F5344CB8AC3E}">
        <p14:creationId xmlns:p14="http://schemas.microsoft.com/office/powerpoint/2010/main" val="2035091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noProof="0" dirty="0"/>
              <a:t>Ask which group wants to present. Make sure that the group results can be shown and one person of the group gets the right to talk (microphone unmuted) and that the screen can be shared</a:t>
            </a:r>
          </a:p>
        </p:txBody>
      </p:sp>
    </p:spTree>
    <p:extLst>
      <p:ext uri="{BB962C8B-B14F-4D97-AF65-F5344CB8AC3E}">
        <p14:creationId xmlns:p14="http://schemas.microsoft.com/office/powerpoint/2010/main" val="1911566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Wingdings" charset="2"/>
              <a:buChar char="ü"/>
            </a:pPr>
            <a:r>
              <a:rPr lang="de-DE" dirty="0">
                <a:hlinkClick r:id="rId3"/>
              </a:rPr>
              <a:t>https://youtu.be/71SIxkaHzLM</a:t>
            </a:r>
            <a:r>
              <a:rPr lang="de-DE" dirty="0"/>
              <a:t> (</a:t>
            </a:r>
            <a:r>
              <a:rPr lang="de-DE" dirty="0" err="1"/>
              <a:t>Drip</a:t>
            </a:r>
            <a:r>
              <a:rPr lang="de-DE" dirty="0"/>
              <a:t> Irrigation)</a:t>
            </a:r>
          </a:p>
          <a:p>
            <a:pPr marL="0" marR="0" indent="0" defTabSz="914400" eaLnBrk="1" fontAlgn="auto" latinLnBrk="0" hangingPunct="1">
              <a:lnSpc>
                <a:spcPct val="100000"/>
              </a:lnSpc>
              <a:spcBef>
                <a:spcPts val="0"/>
              </a:spcBef>
              <a:spcAft>
                <a:spcPts val="0"/>
              </a:spcAft>
              <a:buClrTx/>
              <a:buSzTx/>
              <a:buFont typeface="Wingdings" charset="2"/>
              <a:buChar char="ü"/>
              <a:tabLst/>
              <a:defRPr/>
            </a:pPr>
            <a:r>
              <a:rPr lang="de-DE" dirty="0">
                <a:hlinkClick r:id="rId4"/>
              </a:rPr>
              <a:t>https://youtu.be/69eHRbnUKrc</a:t>
            </a:r>
            <a:r>
              <a:rPr lang="de-DE" dirty="0"/>
              <a:t> (Sprinklers)</a:t>
            </a:r>
            <a:endParaRPr lang="en-GB" dirty="0">
              <a:solidFill>
                <a:srgbClr val="FF0000"/>
              </a:solidFill>
            </a:endParaRPr>
          </a:p>
        </p:txBody>
      </p:sp>
    </p:spTree>
    <p:extLst>
      <p:ext uri="{BB962C8B-B14F-4D97-AF65-F5344CB8AC3E}">
        <p14:creationId xmlns:p14="http://schemas.microsoft.com/office/powerpoint/2010/main" val="1248612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a:t>As before, all you need to do is to send to us (: give address or other places where to send) the sheet 4, Summary of the „Soil Tool“</a:t>
            </a:r>
          </a:p>
          <a:p>
            <a:r>
              <a:rPr lang="en-AU" dirty="0"/>
              <a:t>There is a good video that helps you to fill out the sheets if you encounter problems.</a:t>
            </a:r>
          </a:p>
          <a:p>
            <a:r>
              <a:rPr lang="en-AU" dirty="0"/>
              <a:t>The handout 4.1 is the soil tool and Handout 4.2 is again the Country Case Card Kenya and the question in red is the one to be answered.</a:t>
            </a:r>
          </a:p>
          <a:p>
            <a:r>
              <a:rPr lang="en-AU" dirty="0"/>
              <a:t>Remember the participants:</a:t>
            </a:r>
          </a:p>
          <a:p>
            <a:pPr marL="171450" indent="-171450">
              <a:buFontTx/>
              <a:buChar char="-"/>
            </a:pPr>
            <a:r>
              <a:rPr lang="en-GB" noProof="0" dirty="0"/>
              <a:t>The soil tool has been changed to adapt better to farmers‘ needs.</a:t>
            </a:r>
          </a:p>
          <a:p>
            <a:pPr marL="171450" indent="-171450">
              <a:buFontTx/>
              <a:buChar char="-"/>
            </a:pPr>
            <a:r>
              <a:rPr lang="en-GB" noProof="0" dirty="0"/>
              <a:t>You need 2 more values to complete the task, i.e. </a:t>
            </a:r>
          </a:p>
          <a:p>
            <a:pPr marL="628650" lvl="1" indent="-171450">
              <a:buFontTx/>
              <a:buChar char="-"/>
            </a:pPr>
            <a:r>
              <a:rPr lang="en-GB" noProof="0" dirty="0"/>
              <a:t>The initial water content TAW, which is 100% when planting, as you plant into a well watered soil and</a:t>
            </a:r>
          </a:p>
          <a:p>
            <a:pPr marL="628650" lvl="1" indent="-171450">
              <a:buFontTx/>
              <a:buChar char="-"/>
            </a:pPr>
            <a:r>
              <a:rPr lang="en-GB" noProof="0" dirty="0"/>
              <a:t>The irrigation depth, which we assume of 10 mm for drip irrigation (see also table at the very right of the Excel sheet „Irrigation schedule“)</a:t>
            </a:r>
          </a:p>
          <a:p>
            <a:endParaRPr lang="en-AU" dirty="0"/>
          </a:p>
          <a:p>
            <a:r>
              <a:rPr lang="en-AU" dirty="0"/>
              <a:t>You may want to work in groups – in the ones you stayed earlier on or you select your co-works otherwise.</a:t>
            </a:r>
          </a:p>
          <a:p>
            <a:endParaRPr lang="en-AU" dirty="0"/>
          </a:p>
          <a:p>
            <a:r>
              <a:rPr lang="en-AU" dirty="0"/>
              <a:t>The handout 4.3 gives you links to the screencast, but as well hands-on videos to different irrigation methods. </a:t>
            </a:r>
          </a:p>
          <a:p>
            <a:pPr marL="0" marR="0" indent="0" defTabSz="914400" eaLnBrk="1" fontAlgn="auto" latinLnBrk="0" hangingPunct="1">
              <a:lnSpc>
                <a:spcPct val="100000"/>
              </a:lnSpc>
              <a:spcBef>
                <a:spcPts val="0"/>
              </a:spcBef>
              <a:spcAft>
                <a:spcPts val="0"/>
              </a:spcAft>
              <a:buClrTx/>
              <a:buSzTx/>
              <a:buFontTx/>
              <a:buNone/>
              <a:tabLst/>
              <a:defRPr/>
            </a:pPr>
            <a:endParaRPr lang="en-AU" baseline="0" noProof="0" dirty="0"/>
          </a:p>
          <a:p>
            <a:pPr marL="0" marR="0" indent="0" defTabSz="914400" eaLnBrk="1" fontAlgn="auto" latinLnBrk="0" hangingPunct="1">
              <a:lnSpc>
                <a:spcPct val="100000"/>
              </a:lnSpc>
              <a:spcBef>
                <a:spcPts val="0"/>
              </a:spcBef>
              <a:spcAft>
                <a:spcPts val="0"/>
              </a:spcAft>
              <a:buClrTx/>
              <a:buSzTx/>
              <a:buFontTx/>
              <a:buNone/>
              <a:tabLst/>
              <a:defRPr/>
            </a:pPr>
            <a:r>
              <a:rPr lang="en-AU" baseline="0" noProof="0" dirty="0"/>
              <a:t>Prepare in advance the evaluation questions in Google forms. </a:t>
            </a:r>
            <a:r>
              <a:rPr lang="en-AU" b="1" baseline="0" noProof="0" dirty="0"/>
              <a:t>Examples for questions can be: </a:t>
            </a:r>
          </a:p>
          <a:p>
            <a:pPr marL="0" marR="0" indent="0" defTabSz="914400" eaLnBrk="1" fontAlgn="auto" latinLnBrk="0" hangingPunct="1">
              <a:lnSpc>
                <a:spcPct val="100000"/>
              </a:lnSpc>
              <a:spcBef>
                <a:spcPts val="0"/>
              </a:spcBef>
              <a:spcAft>
                <a:spcPts val="0"/>
              </a:spcAft>
              <a:buClrTx/>
              <a:buSzTx/>
              <a:buFontTx/>
              <a:buNone/>
              <a:tabLst/>
              <a:defRPr/>
            </a:pPr>
            <a:endParaRPr lang="en-AU" b="1" baseline="0" noProof="0" dirty="0"/>
          </a:p>
          <a:p>
            <a:pPr marL="0" marR="0" indent="0" defTabSz="914400" eaLnBrk="1" fontAlgn="auto" latinLnBrk="0" hangingPunct="1">
              <a:lnSpc>
                <a:spcPct val="100000"/>
              </a:lnSpc>
              <a:spcBef>
                <a:spcPts val="0"/>
              </a:spcBef>
              <a:spcAft>
                <a:spcPts val="0"/>
              </a:spcAft>
              <a:buClrTx/>
              <a:buSzTx/>
              <a:buFontTx/>
              <a:buNone/>
              <a:tabLst/>
              <a:defRPr/>
            </a:pPr>
            <a:r>
              <a:rPr lang="en-AU" b="1" baseline="0" noProof="0" dirty="0"/>
              <a:t>Name of the Webinar</a:t>
            </a:r>
          </a:p>
          <a:p>
            <a:pPr marL="0" marR="0" indent="0" defTabSz="914400" eaLnBrk="1" fontAlgn="auto" latinLnBrk="0" hangingPunct="1">
              <a:lnSpc>
                <a:spcPct val="100000"/>
              </a:lnSpc>
              <a:spcBef>
                <a:spcPts val="0"/>
              </a:spcBef>
              <a:spcAft>
                <a:spcPts val="0"/>
              </a:spcAft>
              <a:buClrTx/>
              <a:buSzTx/>
              <a:buFontTx/>
              <a:buNone/>
              <a:tabLst/>
              <a:defRPr/>
            </a:pPr>
            <a:r>
              <a:rPr lang="en-AU" b="1" baseline="0" noProof="0" dirty="0"/>
              <a:t>Name/e-mail (voluntary?)</a:t>
            </a:r>
          </a:p>
          <a:p>
            <a:pPr marL="0" marR="0" indent="0" defTabSz="914400" eaLnBrk="1" fontAlgn="auto" latinLnBrk="0" hangingPunct="1">
              <a:lnSpc>
                <a:spcPct val="100000"/>
              </a:lnSpc>
              <a:spcBef>
                <a:spcPts val="0"/>
              </a:spcBef>
              <a:spcAft>
                <a:spcPts val="0"/>
              </a:spcAft>
              <a:buClrTx/>
              <a:buSzTx/>
              <a:buFontTx/>
              <a:buNone/>
              <a:tabLst/>
              <a:defRPr/>
            </a:pPr>
            <a:r>
              <a:rPr lang="en-AU" b="1" baseline="0" noProof="0" dirty="0"/>
              <a:t>Skill and responsiveness of the trainer</a:t>
            </a:r>
          </a:p>
          <a:p>
            <a:pPr marL="0" marR="0" indent="0" defTabSz="914400" eaLnBrk="1" fontAlgn="auto" latinLnBrk="0" hangingPunct="1">
              <a:lnSpc>
                <a:spcPct val="100000"/>
              </a:lnSpc>
              <a:spcBef>
                <a:spcPts val="0"/>
              </a:spcBef>
              <a:spcAft>
                <a:spcPts val="0"/>
              </a:spcAft>
              <a:buClrTx/>
              <a:buSzTx/>
              <a:buFontTx/>
              <a:buNone/>
              <a:tabLst/>
              <a:defRPr/>
            </a:pPr>
            <a:r>
              <a:rPr lang="en-AU" b="1" baseline="0" noProof="0" dirty="0"/>
              <a:t>Did the level of the course meet my knowledge?</a:t>
            </a:r>
          </a:p>
          <a:p>
            <a:pPr marL="0" marR="0" indent="0" defTabSz="914400" eaLnBrk="1" fontAlgn="auto" latinLnBrk="0" hangingPunct="1">
              <a:lnSpc>
                <a:spcPct val="100000"/>
              </a:lnSpc>
              <a:spcBef>
                <a:spcPts val="0"/>
              </a:spcBef>
              <a:spcAft>
                <a:spcPts val="0"/>
              </a:spcAft>
              <a:buClrTx/>
              <a:buSzTx/>
              <a:buFontTx/>
              <a:buNone/>
              <a:tabLst/>
              <a:defRPr/>
            </a:pPr>
            <a:r>
              <a:rPr lang="en-AU" b="1" baseline="0" noProof="0" dirty="0"/>
              <a:t>What aspects of this course were most useful or valuable?</a:t>
            </a:r>
          </a:p>
          <a:p>
            <a:r>
              <a:rPr lang="en-AU" b="1" noProof="0" dirty="0"/>
              <a:t>Course</a:t>
            </a:r>
            <a:r>
              <a:rPr lang="en-AU" b="1" baseline="0" noProof="0" dirty="0"/>
              <a:t> content was relevant for my work</a:t>
            </a:r>
          </a:p>
          <a:p>
            <a:r>
              <a:rPr lang="en-AU" b="1" baseline="0" noProof="0" dirty="0"/>
              <a:t>How would you improve this course?</a:t>
            </a:r>
          </a:p>
          <a:p>
            <a:r>
              <a:rPr lang="en-AU" b="1" baseline="0" noProof="0" dirty="0"/>
              <a:t>What can be done better next time?</a:t>
            </a:r>
          </a:p>
          <a:p>
            <a:br>
              <a:rPr lang="en-AU" b="1" noProof="0" dirty="0"/>
            </a:br>
            <a:endParaRPr lang="en-AU" b="1" baseline="0" noProof="0" dirty="0"/>
          </a:p>
        </p:txBody>
      </p:sp>
    </p:spTree>
    <p:extLst>
      <p:ext uri="{BB962C8B-B14F-4D97-AF65-F5344CB8AC3E}">
        <p14:creationId xmlns:p14="http://schemas.microsoft.com/office/powerpoint/2010/main" val="373294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AU" sz="1200" dirty="0">
                <a:effectLst/>
                <a:latin typeface="+mn-lt"/>
                <a:ea typeface="+mn-ea"/>
                <a:cs typeface="+mn-cs"/>
                <a:sym typeface="Calibri"/>
              </a:rPr>
              <a:t>As always, if the responsible trainer for this webinar has an own presentation, it might even be better</a:t>
            </a:r>
            <a:r>
              <a:rPr lang="de-DE">
                <a:effectLst/>
              </a:rPr>
              <a:t> </a:t>
            </a:r>
            <a:endParaRPr lang="en-AU" noProof="0" dirty="0"/>
          </a:p>
        </p:txBody>
      </p:sp>
    </p:spTree>
    <p:extLst>
      <p:ext uri="{BB962C8B-B14F-4D97-AF65-F5344CB8AC3E}">
        <p14:creationId xmlns:p14="http://schemas.microsoft.com/office/powerpoint/2010/main" val="210466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Good afternoon and  Welcome to our Webinar Series on Solar Powered Irrigation Systems (SPIS) for trainers. It presents the most important tools to design and operate pumping systems and irrigation equipment that utilize solar energy, and to assess whether solar powered irrigation is feasible and applicable in different contexts.</a:t>
            </a:r>
          </a:p>
          <a:p>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emphasis is on collaboration between you as participants and between participants and trainers. We will try to make the webinars as lively as possible, although we are aware that a face-to-face workshop is certainly a better solution. Nevertheless, we try to use a lot of collaborative instruments such as polls and working groups, discussion forums, question and answer possibilities, etc.</a:t>
            </a:r>
          </a:p>
          <a:p>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Naturally, you as participants will be able to widen your background of solar powered small-scale irrigation, which will not come only from the trainers but also from your fellow participants. We will therefore try to involve you as well as presenters in the webinars so that at least some of you will have the opportunity to present specific aspects of your work in SPIS.</a:t>
            </a:r>
          </a:p>
          <a:p>
            <a:endParaRPr lang="de-D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few words on SPIS:</a:t>
            </a:r>
            <a:endParaRPr lang="de-DE"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Irrigation is among the measures that can improve yields, reduce vulnerability to changing rainfall patterns, and enable multiple cropping practices. Although expanding, land area under irrigation nevertheless represents a marginal share of total cultivated area, especially in sub-Saharan Africa, where only 5% of farmland is irrigated. Affordable, reliable and environmentally sustainable energy is a vital input for delivering irrigation services.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Solar-powered water technologies are increasingly in demand, as they can provide a cost-effective solution to increase agricultural productivity. Access to water for irrigation is key to many small- scale farmers in order to sustain their livelihoods and food security. Running such irrigation systems is still extremely challenging. In the absence of a reliable electricity supply, farmers often resort to diesel-based pumping systems. These systems create high operating costs, often experience service gaps, contribute to greenhouse gas emissions, and contribute to the energy bill in countries that do not produce such fuels.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Renewable energy options, and in particular solar power, seem a very promising solution for sustainable small- scale agriculture in regions with high solar insulation like Eastern Africa, given its environmental advantages, low maintenance, and decreasing investment costs. However, knowledge of the technology itself, its feasibility, appropriateness and potential for up-scaling is often lacking.</a:t>
            </a:r>
          </a:p>
          <a:p>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we also must be aware that there are also risks with SPIS, especially if we look at the water balance in a watershed and see the risk of groundwater overuse. Therefore, we always have to see the advantages but as well the risks associated – the webinars want to make you aware of the risks as well.</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as participants, we encourage you to actively engage in discussions and contribute with your own experiences and knowledge on solar technology and initiatives in your respective countries. Our experience is that the exchange between you participants of different countries is often the highlight of such webinars.</a:t>
            </a:r>
          </a:p>
        </p:txBody>
      </p:sp>
    </p:spTree>
    <p:extLst>
      <p:ext uri="{BB962C8B-B14F-4D97-AF65-F5344CB8AC3E}">
        <p14:creationId xmlns:p14="http://schemas.microsoft.com/office/powerpoint/2010/main" val="1938114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webinars are designed for extensionists, policy makers financiers,</a:t>
            </a:r>
            <a:r>
              <a:rPr lang="en-GB" baseline="0" dirty="0"/>
              <a:t> not so much for </a:t>
            </a:r>
            <a:r>
              <a:rPr lang="en-GB" dirty="0"/>
              <a:t>end-users (farmers).</a:t>
            </a:r>
          </a:p>
          <a:p>
            <a:endParaRPr lang="en-GB" dirty="0"/>
          </a:p>
          <a:p>
            <a:r>
              <a:rPr lang="en-GB" b="1" noProof="0" dirty="0"/>
              <a:t>Timing:</a:t>
            </a:r>
          </a:p>
          <a:p>
            <a:pPr marL="171450" indent="-171450">
              <a:buFont typeface="Arial" charset="0"/>
              <a:buChar char="•"/>
            </a:pPr>
            <a:r>
              <a:rPr lang="en-GB" noProof="0" dirty="0"/>
              <a:t>It is important to make participants aware that you always start 15 min before in order to support them when problems with the webinar software</a:t>
            </a:r>
            <a:r>
              <a:rPr lang="en-GB" baseline="0" noProof="0" dirty="0"/>
              <a:t> </a:t>
            </a:r>
            <a:r>
              <a:rPr lang="en-GB" noProof="0" dirty="0"/>
              <a:t>and to (hopefully)</a:t>
            </a:r>
            <a:r>
              <a:rPr lang="en-GB" baseline="0" noProof="0" dirty="0"/>
              <a:t> </a:t>
            </a:r>
            <a:r>
              <a:rPr lang="en-GB" noProof="0" dirty="0"/>
              <a:t>solve internet access problems (if possible)</a:t>
            </a:r>
          </a:p>
          <a:p>
            <a:pPr marL="171450" indent="-171450">
              <a:buFont typeface="Arial" charset="0"/>
              <a:buChar char="•"/>
            </a:pPr>
            <a:endParaRPr lang="en-GB" noProof="0" dirty="0"/>
          </a:p>
          <a:p>
            <a:pPr marL="171450" indent="-171450">
              <a:buFont typeface="Arial" charset="0"/>
              <a:buChar char="•"/>
            </a:pPr>
            <a:r>
              <a:rPr lang="en-GB" noProof="0" dirty="0"/>
              <a:t>All Webinars will last at the core 105 min and start with an explanation of the respective tool and  foresee 15 min at the end for one of the participants to share experiences in SPIS</a:t>
            </a:r>
          </a:p>
          <a:p>
            <a:pPr marL="171450" indent="-171450">
              <a:buFont typeface="Arial" charset="0"/>
              <a:buChar char="•"/>
            </a:pPr>
            <a:endParaRPr lang="en-GB" noProof="0" dirty="0"/>
          </a:p>
          <a:p>
            <a:pPr marL="171450" indent="-171450">
              <a:buFont typeface="Arial" charset="0"/>
              <a:buChar char="•"/>
            </a:pPr>
            <a:r>
              <a:rPr lang="en-GB" noProof="0" dirty="0"/>
              <a:t>The</a:t>
            </a:r>
            <a:r>
              <a:rPr lang="en-GB" baseline="0" noProof="0" dirty="0"/>
              <a:t> </a:t>
            </a:r>
            <a:r>
              <a:rPr lang="en-GB" noProof="0" dirty="0"/>
              <a:t>agenda will be shown in the next slide – the basic structure will be similar for all the 6 webinars.</a:t>
            </a:r>
          </a:p>
        </p:txBody>
      </p:sp>
    </p:spTree>
    <p:extLst>
      <p:ext uri="{BB962C8B-B14F-4D97-AF65-F5344CB8AC3E}">
        <p14:creationId xmlns:p14="http://schemas.microsoft.com/office/powerpoint/2010/main" val="2087825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charset="0"/>
              <a:buChar char="•"/>
            </a:pPr>
            <a:r>
              <a:rPr lang="en-GB" noProof="0" dirty="0"/>
              <a:t>Adjust the times,</a:t>
            </a:r>
            <a:r>
              <a:rPr lang="en-GB" baseline="0" noProof="0" dirty="0"/>
              <a:t> links, presentation names (all what is </a:t>
            </a:r>
            <a:r>
              <a:rPr lang="en-GB" baseline="0" noProof="0" dirty="0">
                <a:solidFill>
                  <a:srgbClr val="FF0000"/>
                </a:solidFill>
              </a:rPr>
              <a:t>written in red</a:t>
            </a:r>
            <a:r>
              <a:rPr lang="en-GB" baseline="0" noProof="0" dirty="0"/>
              <a:t>)</a:t>
            </a:r>
          </a:p>
          <a:p>
            <a:pPr marL="171450" indent="-171450">
              <a:buFont typeface="Arial" charset="0"/>
              <a:buChar char="•"/>
            </a:pPr>
            <a:endParaRPr lang="en-GB" baseline="0" noProof="0" dirty="0"/>
          </a:p>
          <a:p>
            <a:pPr marL="171450" marR="0" indent="-171450" defTabSz="914400" eaLnBrk="1" fontAlgn="auto" latinLnBrk="0" hangingPunct="1">
              <a:lnSpc>
                <a:spcPct val="100000"/>
              </a:lnSpc>
              <a:spcBef>
                <a:spcPts val="0"/>
              </a:spcBef>
              <a:spcAft>
                <a:spcPts val="0"/>
              </a:spcAft>
              <a:buClrTx/>
              <a:buSzTx/>
              <a:buFont typeface="Arial" charset="0"/>
              <a:buChar char="•"/>
              <a:tabLst/>
              <a:defRPr/>
            </a:pPr>
            <a:r>
              <a:rPr lang="en-GB" noProof="0" dirty="0"/>
              <a:t>Who is online – </a:t>
            </a:r>
            <a:r>
              <a:rPr lang="en-GB" baseline="0" noProof="0" dirty="0"/>
              <a:t>you can ask the participants perhaps what was important for them since the last webinar; what occupied them, how they feel in general (or similar) </a:t>
            </a:r>
            <a:br>
              <a:rPr lang="en-GB" baseline="0" noProof="0" dirty="0"/>
            </a:br>
            <a:endParaRPr lang="en-GB" dirty="0"/>
          </a:p>
          <a:p>
            <a:pPr marL="171450" indent="-171450">
              <a:buFont typeface="Arial" charset="0"/>
              <a:buChar char="•"/>
            </a:pPr>
            <a:r>
              <a:rPr lang="en-GB" dirty="0"/>
              <a:t>We will shortly discuss the home work – we are happy that many of the participants have sent in their results and mostly the correct ones</a:t>
            </a:r>
            <a:r>
              <a:rPr lang="en-GB" baseline="0" dirty="0"/>
              <a:t>. </a:t>
            </a:r>
            <a:r>
              <a:rPr lang="en-GB" dirty="0"/>
              <a:t>In this webinar.</a:t>
            </a:r>
          </a:p>
          <a:p>
            <a:pPr marL="171450" indent="-171450">
              <a:buFont typeface="Arial" charset="0"/>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GB" dirty="0"/>
              <a:t>After a poll and an icebreaker, we will go to the soil tool today, which gives you information about the irrigation schedule. We will work in groups to understand the tool better.</a:t>
            </a:r>
            <a:br>
              <a:rPr lang="en-GB" dirty="0"/>
            </a:br>
            <a:endParaRPr lang="en-GB" dirty="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GB" sz="1200" b="0" kern="1200" dirty="0">
                <a:solidFill>
                  <a:schemeClr val="tx1"/>
                </a:solidFill>
                <a:effectLst/>
                <a:latin typeface="+mn-lt"/>
                <a:ea typeface="Calibri" panose="020F0502020204030204" pitchFamily="34" charset="0"/>
                <a:cs typeface="Times New Roman" panose="02020603050405020304" pitchFamily="18" charset="0"/>
              </a:rPr>
              <a:t>We will explain the homework</a:t>
            </a:r>
            <a:r>
              <a:rPr lang="en-GB" sz="1200" b="0" kern="1200" baseline="0" dirty="0">
                <a:solidFill>
                  <a:schemeClr val="tx1"/>
                </a:solidFill>
                <a:effectLst/>
                <a:latin typeface="+mn-lt"/>
                <a:ea typeface="Calibri" panose="020F0502020204030204" pitchFamily="34" charset="0"/>
                <a:cs typeface="Times New Roman" panose="02020603050405020304" pitchFamily="18" charset="0"/>
              </a:rPr>
              <a:t> which asks </a:t>
            </a:r>
            <a:r>
              <a:rPr lang="en-GB" sz="1200" b="0" kern="1200" dirty="0">
                <a:solidFill>
                  <a:schemeClr val="tx1"/>
                </a:solidFill>
                <a:effectLst/>
                <a:latin typeface="+mn-lt"/>
                <a:ea typeface="Calibri" panose="020F0502020204030204" pitchFamily="34" charset="0"/>
                <a:cs typeface="Times New Roman" panose="02020603050405020304" pitchFamily="18" charset="0"/>
              </a:rPr>
              <a:t>questions about the soil tool. </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endParaRPr lang="en-GB" sz="1200" b="0" kern="1200" dirty="0">
              <a:solidFill>
                <a:schemeClr val="tx1"/>
              </a:solidFill>
              <a:effectLst/>
              <a:latin typeface="+mn-lt"/>
              <a:ea typeface="Calibri" panose="020F0502020204030204" pitchFamily="34" charset="0"/>
              <a:cs typeface="Times New Roman" panose="02020603050405020304" pitchFamily="18" charset="0"/>
            </a:endParaRPr>
          </a:p>
          <a:p>
            <a:pPr marL="171450" indent="-171450">
              <a:buFont typeface="Arial" charset="0"/>
              <a:buChar char="•"/>
            </a:pPr>
            <a:r>
              <a:rPr lang="en-GB" dirty="0"/>
              <a:t>We are happy to have the participant...., who will talk to us on.....</a:t>
            </a:r>
          </a:p>
          <a:p>
            <a:pPr marL="0" indent="0">
              <a:buFont typeface="Arial" charset="0"/>
              <a:buNone/>
            </a:pPr>
            <a:endParaRPr lang="en-GB" dirty="0"/>
          </a:p>
          <a:p>
            <a:pPr marL="171450" indent="-171450">
              <a:buFont typeface="Arial" charset="0"/>
              <a:buChar char="•"/>
            </a:pPr>
            <a:r>
              <a:rPr lang="en-GB" dirty="0"/>
              <a:t>Farewell:</a:t>
            </a:r>
            <a:r>
              <a:rPr lang="en-GB" baseline="0" dirty="0"/>
              <a:t> </a:t>
            </a:r>
            <a:r>
              <a:rPr lang="en-GB" dirty="0"/>
              <a:t>Summarise the results of the evaluation of webinar III</a:t>
            </a:r>
            <a:r>
              <a:rPr lang="en-GB" baseline="0" dirty="0"/>
              <a:t> and announce the evaluation of Webinar IV; Determine a participant you will present next</a:t>
            </a:r>
            <a:endParaRPr lang="en-GB" dirty="0"/>
          </a:p>
        </p:txBody>
      </p:sp>
    </p:spTree>
    <p:extLst>
      <p:ext uri="{BB962C8B-B14F-4D97-AF65-F5344CB8AC3E}">
        <p14:creationId xmlns:p14="http://schemas.microsoft.com/office/powerpoint/2010/main" val="1443393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0" noProof="0" dirty="0"/>
              <a:t>Highlight that today we will focus on Irrigation and Soil, and introduce the soil tool</a:t>
            </a:r>
          </a:p>
          <a:p>
            <a:endParaRPr lang="en-GB" b="1" noProof="0" dirty="0"/>
          </a:p>
        </p:txBody>
      </p:sp>
    </p:spTree>
    <p:extLst>
      <p:ext uri="{BB962C8B-B14F-4D97-AF65-F5344CB8AC3E}">
        <p14:creationId xmlns:p14="http://schemas.microsoft.com/office/powerpoint/2010/main" val="753908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noProof="0" dirty="0"/>
          </a:p>
        </p:txBody>
      </p:sp>
    </p:spTree>
    <p:extLst>
      <p:ext uri="{BB962C8B-B14F-4D97-AF65-F5344CB8AC3E}">
        <p14:creationId xmlns:p14="http://schemas.microsoft.com/office/powerpoint/2010/main" val="1161116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noProof="0" dirty="0"/>
              <a:t>Make sure that people do not talk more than 30 sec as we will otherwise run out of time. </a:t>
            </a:r>
            <a:r>
              <a:rPr lang="en-GB" b="1" noProof="0" dirty="0"/>
              <a:t>(Calculate the necessary time –</a:t>
            </a:r>
            <a:r>
              <a:rPr lang="en-GB" b="1" baseline="0" noProof="0" dirty="0"/>
              <a:t> </a:t>
            </a:r>
            <a:r>
              <a:rPr lang="en-GB" b="1" noProof="0" dirty="0"/>
              <a:t>possibly adapt the agenda)</a:t>
            </a:r>
          </a:p>
          <a:p>
            <a:pPr marL="0" marR="0" lvl="0" indent="0" defTabSz="914400" eaLnBrk="1" fontAlgn="auto" latinLnBrk="0" hangingPunct="1">
              <a:lnSpc>
                <a:spcPct val="100000"/>
              </a:lnSpc>
              <a:spcBef>
                <a:spcPts val="0"/>
              </a:spcBef>
              <a:spcAft>
                <a:spcPts val="0"/>
              </a:spcAft>
              <a:buClrTx/>
              <a:buSzTx/>
              <a:buFontTx/>
              <a:buNone/>
              <a:tabLst/>
              <a:defRPr/>
            </a:pPr>
            <a:r>
              <a:rPr lang="en-GB" sz="1200" b="1" dirty="0">
                <a:effectLst/>
                <a:latin typeface="+mn-lt"/>
                <a:ea typeface="+mn-ea"/>
                <a:cs typeface="+mn-cs"/>
                <a:sym typeface="Calibri"/>
              </a:rPr>
              <a:t>Because of time constraints, you may only ask 3 persons who volunteer, or you ask them directly!</a:t>
            </a:r>
            <a:endParaRPr lang="de-DE" sz="1200" dirty="0">
              <a:effectLst/>
              <a:latin typeface="+mn-lt"/>
              <a:ea typeface="+mn-ea"/>
              <a:cs typeface="+mn-cs"/>
              <a:sym typeface="Calibri"/>
            </a:endParaRPr>
          </a:p>
          <a:p>
            <a:endParaRPr lang="en-GB" b="1" noProof="0" dirty="0"/>
          </a:p>
          <a:p>
            <a:endParaRPr lang="en-GB" noProof="0" dirty="0"/>
          </a:p>
          <a:p>
            <a:r>
              <a:rPr lang="en-GB" noProof="0" dirty="0"/>
              <a:t>Maybe the trainer starts with presenting him/herself –</a:t>
            </a:r>
            <a:r>
              <a:rPr lang="en-GB" baseline="0" noProof="0" dirty="0"/>
              <a:t> </a:t>
            </a:r>
            <a:r>
              <a:rPr lang="en-GB" noProof="0" dirty="0"/>
              <a:t>this will set the scene and participants have a short guideline of how to do it.</a:t>
            </a:r>
          </a:p>
        </p:txBody>
      </p:sp>
    </p:spTree>
    <p:extLst>
      <p:ext uri="{BB962C8B-B14F-4D97-AF65-F5344CB8AC3E}">
        <p14:creationId xmlns:p14="http://schemas.microsoft.com/office/powerpoint/2010/main" val="1520676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de-DE" dirty="0"/>
          </a:p>
          <a:p>
            <a:r>
              <a:rPr lang="en-US" sz="1200" kern="1200" dirty="0">
                <a:solidFill>
                  <a:schemeClr val="tx1"/>
                </a:solidFill>
                <a:effectLst/>
                <a:latin typeface="+mn-lt"/>
                <a:ea typeface="+mn-ea"/>
                <a:cs typeface="+mn-cs"/>
              </a:rPr>
              <a:t>What is the Total Dynamic Head of the pumping system? </a:t>
            </a:r>
            <a:r>
              <a:rPr lang="en-US" sz="1200" u="sng" kern="1200" dirty="0">
                <a:solidFill>
                  <a:schemeClr val="tx1"/>
                </a:solidFill>
                <a:effectLst/>
                <a:latin typeface="+mn-lt"/>
                <a:ea typeface="+mn-ea"/>
                <a:cs typeface="+mn-cs"/>
              </a:rPr>
              <a:t>	50 m</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Which is the lowest power (</a:t>
            </a:r>
            <a:r>
              <a:rPr lang="en-US" sz="1200" kern="1200" dirty="0" err="1">
                <a:solidFill>
                  <a:schemeClr val="tx1"/>
                </a:solidFill>
                <a:effectLst/>
                <a:latin typeface="+mn-lt"/>
                <a:ea typeface="+mn-ea"/>
                <a:cs typeface="+mn-cs"/>
              </a:rPr>
              <a:t>kWp</a:t>
            </a:r>
            <a:r>
              <a:rPr lang="en-US" sz="1200" kern="1200" dirty="0">
                <a:solidFill>
                  <a:schemeClr val="tx1"/>
                </a:solidFill>
                <a:effectLst/>
                <a:latin typeface="+mn-lt"/>
                <a:ea typeface="+mn-ea"/>
                <a:cs typeface="+mn-cs"/>
              </a:rPr>
              <a:t>) required (solar deration losses of 25 %)? </a:t>
            </a:r>
            <a:r>
              <a:rPr lang="en-US" sz="1200" u="sng" kern="1200" dirty="0">
                <a:solidFill>
                  <a:schemeClr val="tx1"/>
                </a:solidFill>
                <a:effectLst/>
                <a:latin typeface="+mn-lt"/>
                <a:ea typeface="+mn-ea"/>
                <a:cs typeface="+mn-cs"/>
              </a:rPr>
              <a:t> 2,1 </a:t>
            </a:r>
            <a:r>
              <a:rPr lang="en-US" sz="1200" u="sng" kern="1200" dirty="0" err="1">
                <a:solidFill>
                  <a:schemeClr val="tx1"/>
                </a:solidFill>
                <a:effectLst/>
                <a:latin typeface="+mn-lt"/>
                <a:ea typeface="+mn-ea"/>
                <a:cs typeface="+mn-cs"/>
              </a:rPr>
              <a:t>kWp</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big is the surface of solar panels to be installed? </a:t>
            </a:r>
            <a:r>
              <a:rPr lang="en-US" sz="1200" u="sng" kern="1200" dirty="0">
                <a:solidFill>
                  <a:schemeClr val="tx1"/>
                </a:solidFill>
                <a:effectLst/>
                <a:latin typeface="+mn-lt"/>
                <a:ea typeface="+mn-ea"/>
                <a:cs typeface="+mn-cs"/>
              </a:rPr>
              <a:t>	14 m² - 19 m²</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a neighbor who changed the water system, Mary could get PVP-tubes of 1” for free. Should she accept this friendly offer? </a:t>
            </a:r>
            <a:r>
              <a:rPr lang="en-US" sz="1200" u="sng" kern="1200" dirty="0">
                <a:solidFill>
                  <a:schemeClr val="tx1"/>
                </a:solidFill>
                <a:effectLst/>
                <a:latin typeface="+mn-lt"/>
                <a:ea typeface="+mn-ea"/>
                <a:cs typeface="+mn-cs"/>
              </a:rPr>
              <a:t>	No; system becomes more expensive	</a:t>
            </a:r>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868607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noProof="0" dirty="0"/>
              <a:t>Here are the results of how the figures for your homework should look like. The figures should come from the sheet </a:t>
            </a:r>
            <a:r>
              <a:rPr lang="en-GB" noProof="0" dirty="0" err="1"/>
              <a:t>Output_Results</a:t>
            </a:r>
            <a:r>
              <a:rPr lang="en-GB" noProof="0" dirty="0"/>
              <a:t> of the Pump Sizing Tool - </a:t>
            </a:r>
          </a:p>
          <a:p>
            <a:endParaRPr lang="en-GB" noProof="0" dirty="0"/>
          </a:p>
          <a:p>
            <a:r>
              <a:rPr lang="en-GB" noProof="0" dirty="0"/>
              <a:t>...discuss the common mistakes and show the correct process of filling in data, etc. depending on the mistakes</a:t>
            </a:r>
          </a:p>
          <a:p>
            <a:endParaRPr lang="en-GB" noProof="0" dirty="0"/>
          </a:p>
        </p:txBody>
      </p:sp>
    </p:spTree>
    <p:extLst>
      <p:ext uri="{BB962C8B-B14F-4D97-AF65-F5344CB8AC3E}">
        <p14:creationId xmlns:p14="http://schemas.microsoft.com/office/powerpoint/2010/main" val="14698311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pic>
        <p:nvPicPr>
          <p:cNvPr id="11" name="Grafik 6" descr="Grafik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071694" y="18329"/>
            <a:ext cx="13634074" cy="6858000"/>
          </a:xfrm>
          <a:prstGeom prst="rect">
            <a:avLst/>
          </a:prstGeom>
          <a:ln w="12700">
            <a:miter lim="400000"/>
          </a:ln>
        </p:spPr>
      </p:pic>
      <p:sp>
        <p:nvSpPr>
          <p:cNvPr id="12" name="Rechteck 7"/>
          <p:cNvSpPr/>
          <p:nvPr/>
        </p:nvSpPr>
        <p:spPr>
          <a:xfrm>
            <a:off x="-67056" y="-18330"/>
            <a:ext cx="11241024" cy="6894660"/>
          </a:xfrm>
          <a:prstGeom prst="rect">
            <a:avLst/>
          </a:prstGeom>
          <a:gradFill>
            <a:gsLst>
              <a:gs pos="30000">
                <a:srgbClr val="F6F8FC">
                  <a:alpha val="0"/>
                </a:srgbClr>
              </a:gs>
              <a:gs pos="73000">
                <a:srgbClr val="879637"/>
              </a:gs>
              <a:gs pos="99000">
                <a:srgbClr val="879637"/>
              </a:gs>
            </a:gsLst>
            <a:lin ang="10800000"/>
          </a:gradFill>
          <a:ln w="12700">
            <a:miter lim="400000"/>
          </a:ln>
        </p:spPr>
        <p:txBody>
          <a:bodyPr lIns="45719" rIns="45719" anchor="ctr"/>
          <a:lstStyle/>
          <a:p>
            <a:pPr algn="ctr">
              <a:defRPr>
                <a:solidFill>
                  <a:srgbClr val="FFFFFF"/>
                </a:solidFill>
              </a:defRPr>
            </a:pPr>
            <a:endParaRPr/>
          </a:p>
        </p:txBody>
      </p:sp>
      <p:sp>
        <p:nvSpPr>
          <p:cNvPr id="13" name="Titeltext"/>
          <p:cNvSpPr txBox="1">
            <a:spLocks noGrp="1"/>
          </p:cNvSpPr>
          <p:nvPr>
            <p:ph type="title"/>
          </p:nvPr>
        </p:nvSpPr>
        <p:spPr>
          <a:xfrm>
            <a:off x="446893" y="2121405"/>
            <a:ext cx="4523874" cy="1013703"/>
          </a:xfrm>
          <a:prstGeom prst="rect">
            <a:avLst/>
          </a:prstGeom>
        </p:spPr>
        <p:txBody>
          <a:bodyPr/>
          <a:lstStyle>
            <a:lvl1pPr>
              <a:defRPr sz="4800" b="1">
                <a:solidFill>
                  <a:srgbClr val="FFFFFF"/>
                </a:solidFill>
                <a:latin typeface="Arial"/>
                <a:ea typeface="Arial"/>
                <a:cs typeface="Arial"/>
                <a:sym typeface="Arial"/>
              </a:defRPr>
            </a:lvl1pPr>
          </a:lstStyle>
          <a:p>
            <a:r>
              <a:t>Titeltext</a:t>
            </a:r>
          </a:p>
        </p:txBody>
      </p:sp>
      <p:pic>
        <p:nvPicPr>
          <p:cNvPr id="14" name="Picture 4" descr="Picture 4"/>
          <p:cNvPicPr>
            <a:picLocks noChangeAspect="1"/>
          </p:cNvPicPr>
          <p:nvPr/>
        </p:nvPicPr>
        <p:blipFill>
          <a:blip r:embed="rId3"/>
          <a:stretch>
            <a:fillRect/>
          </a:stretch>
        </p:blipFill>
        <p:spPr>
          <a:xfrm>
            <a:off x="409194" y="3756423"/>
            <a:ext cx="2279905" cy="1571753"/>
          </a:xfrm>
          <a:prstGeom prst="rect">
            <a:avLst/>
          </a:prstGeom>
          <a:ln w="12700">
            <a:miter lim="400000"/>
          </a:ln>
        </p:spPr>
      </p:pic>
      <p:pic>
        <p:nvPicPr>
          <p:cNvPr id="15" name="Grafik 10" descr="Grafik 1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03098" y="43710"/>
            <a:ext cx="2286000" cy="2104669"/>
          </a:xfrm>
          <a:prstGeom prst="rect">
            <a:avLst/>
          </a:prstGeom>
          <a:ln w="12700">
            <a:miter lim="400000"/>
          </a:ln>
        </p:spPr>
      </p:pic>
      <p:sp>
        <p:nvSpPr>
          <p:cNvPr id="16" name="Rechteck 11"/>
          <p:cNvSpPr/>
          <p:nvPr/>
        </p:nvSpPr>
        <p:spPr>
          <a:xfrm>
            <a:off x="-67057" y="5714999"/>
            <a:ext cx="12668901" cy="116133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7" name="Textfeld 17"/>
          <p:cNvSpPr txBox="1"/>
          <p:nvPr/>
        </p:nvSpPr>
        <p:spPr>
          <a:xfrm>
            <a:off x="446892" y="3182239"/>
            <a:ext cx="4125109" cy="43706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a:solidFill>
                  <a:srgbClr val="FFFFFF"/>
                </a:solidFill>
                <a:latin typeface="Arial"/>
                <a:ea typeface="Arial"/>
                <a:cs typeface="Arial"/>
                <a:sym typeface="Arial"/>
              </a:defRPr>
            </a:lvl1pPr>
          </a:lstStyle>
          <a:p>
            <a:r>
              <a:t>Sub-headline with long name</a:t>
            </a:r>
          </a:p>
        </p:txBody>
      </p:sp>
      <p:pic>
        <p:nvPicPr>
          <p:cNvPr id="18" name="Grafik 18" descr="Grafik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96496" y="5656884"/>
            <a:ext cx="8657864" cy="1283950"/>
          </a:xfrm>
          <a:prstGeom prst="rect">
            <a:avLst/>
          </a:prstGeom>
          <a:ln w="12700">
            <a:miter lim="400000"/>
          </a:ln>
        </p:spPr>
      </p:pic>
      <p:sp>
        <p:nvSpPr>
          <p:cNvPr id="19" name="Folien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15" name="Titeltext"/>
          <p:cNvSpPr txBox="1">
            <a:spLocks noGrp="1"/>
          </p:cNvSpPr>
          <p:nvPr>
            <p:ph type="title"/>
          </p:nvPr>
        </p:nvSpPr>
        <p:spPr>
          <a:prstGeom prst="rect">
            <a:avLst/>
          </a:prstGeom>
        </p:spPr>
        <p:txBody>
          <a:bodyPr/>
          <a:lstStyle/>
          <a:p>
            <a:r>
              <a:t>Titeltext</a:t>
            </a:r>
          </a:p>
        </p:txBody>
      </p:sp>
      <p:sp>
        <p:nvSpPr>
          <p:cNvPr id="116" name="Textebene 1…"/>
          <p:cNvSpPr txBox="1">
            <a:spLocks noGrp="1"/>
          </p:cNvSpPr>
          <p:nvPr>
            <p:ph type="body" idx="1"/>
          </p:nvPr>
        </p:nvSpPr>
        <p:spPr>
          <a:xfrm>
            <a:off x="838200" y="1825625"/>
            <a:ext cx="10515600" cy="4351338"/>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11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24" name="Titeltext"/>
          <p:cNvSpPr txBox="1">
            <a:spLocks noGrp="1"/>
          </p:cNvSpPr>
          <p:nvPr>
            <p:ph type="title"/>
          </p:nvPr>
        </p:nvSpPr>
        <p:spPr>
          <a:xfrm>
            <a:off x="8724900" y="365125"/>
            <a:ext cx="2628900" cy="5811838"/>
          </a:xfrm>
          <a:prstGeom prst="rect">
            <a:avLst/>
          </a:prstGeom>
        </p:spPr>
        <p:txBody>
          <a:bodyPr/>
          <a:lstStyle/>
          <a:p>
            <a:r>
              <a:t>Titeltext</a:t>
            </a:r>
          </a:p>
        </p:txBody>
      </p:sp>
      <p:sp>
        <p:nvSpPr>
          <p:cNvPr id="125" name="Textebene 1…"/>
          <p:cNvSpPr txBox="1">
            <a:spLocks noGrp="1"/>
          </p:cNvSpPr>
          <p:nvPr>
            <p:ph type="body" idx="1"/>
          </p:nvPr>
        </p:nvSpPr>
        <p:spPr>
          <a:xfrm>
            <a:off x="838200" y="365125"/>
            <a:ext cx="7734300" cy="5811838"/>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126"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 name="Titeltext"/>
          <p:cNvSpPr txBox="1">
            <a:spLocks noGrp="1"/>
          </p:cNvSpPr>
          <p:nvPr>
            <p:ph type="title"/>
          </p:nvPr>
        </p:nvSpPr>
        <p:spPr>
          <a:xfrm>
            <a:off x="1973178" y="681037"/>
            <a:ext cx="9380621" cy="1325564"/>
          </a:xfrm>
          <a:prstGeom prst="rect">
            <a:avLst/>
          </a:prstGeom>
        </p:spPr>
        <p:txBody>
          <a:bodyPr/>
          <a:lstStyle>
            <a:lvl1pPr>
              <a:lnSpc>
                <a:spcPct val="120000"/>
              </a:lnSpc>
              <a:defRPr sz="4000" b="1">
                <a:solidFill>
                  <a:srgbClr val="879637"/>
                </a:solidFill>
                <a:latin typeface="Arial"/>
                <a:ea typeface="Arial"/>
                <a:cs typeface="Arial"/>
                <a:sym typeface="Arial"/>
              </a:defRPr>
            </a:lvl1pPr>
          </a:lstStyle>
          <a:p>
            <a:r>
              <a:t>Titeltext</a:t>
            </a:r>
          </a:p>
        </p:txBody>
      </p:sp>
      <p:sp>
        <p:nvSpPr>
          <p:cNvPr id="27" name="Textebene 1…"/>
          <p:cNvSpPr txBox="1">
            <a:spLocks noGrp="1"/>
          </p:cNvSpPr>
          <p:nvPr>
            <p:ph type="body" idx="1"/>
          </p:nvPr>
        </p:nvSpPr>
        <p:spPr>
          <a:xfrm>
            <a:off x="1973178" y="2438399"/>
            <a:ext cx="9380622" cy="3738563"/>
          </a:xfrm>
          <a:prstGeom prst="rect">
            <a:avLst/>
          </a:prstGeom>
        </p:spPr>
        <p:txBody>
          <a:bodyPr/>
          <a:lstStyle>
            <a:lvl1pPr>
              <a:defRPr>
                <a:latin typeface="Arial"/>
                <a:ea typeface="Arial"/>
                <a:cs typeface="Arial"/>
                <a:sym typeface="Arial"/>
              </a:defRPr>
            </a:lvl1pPr>
            <a:lvl2pPr>
              <a:defRPr>
                <a:latin typeface="Arial"/>
                <a:ea typeface="Arial"/>
                <a:cs typeface="Arial"/>
                <a:sym typeface="Arial"/>
              </a:defRPr>
            </a:lvl2pPr>
            <a:lvl3pPr>
              <a:defRPr>
                <a:latin typeface="Arial"/>
                <a:ea typeface="Arial"/>
                <a:cs typeface="Arial"/>
                <a:sym typeface="Arial"/>
              </a:defRPr>
            </a:lvl3pPr>
            <a:lvl4pPr>
              <a:defRPr>
                <a:latin typeface="Arial"/>
                <a:ea typeface="Arial"/>
                <a:cs typeface="Arial"/>
                <a:sym typeface="Arial"/>
              </a:defRPr>
            </a:lvl4pPr>
            <a:lvl5pPr>
              <a:defRPr>
                <a:latin typeface="Arial"/>
                <a:ea typeface="Arial"/>
                <a:cs typeface="Arial"/>
                <a:sym typeface="Arial"/>
              </a:defRPr>
            </a:lvl5pPr>
          </a:lstStyle>
          <a:p>
            <a:r>
              <a:t>Textebene 1</a:t>
            </a:r>
          </a:p>
          <a:p>
            <a:pPr lvl="1"/>
            <a:r>
              <a:t>Textebene 2</a:t>
            </a:r>
          </a:p>
          <a:p>
            <a:pPr lvl="2"/>
            <a:r>
              <a:t>Textebene 3</a:t>
            </a:r>
          </a:p>
          <a:p>
            <a:pPr lvl="3"/>
            <a:r>
              <a:t>Textebene 4</a:t>
            </a:r>
          </a:p>
          <a:p>
            <a:pPr lvl="4"/>
            <a:r>
              <a:t>Textebene 5</a:t>
            </a:r>
          </a:p>
        </p:txBody>
      </p:sp>
      <p:pic>
        <p:nvPicPr>
          <p:cNvPr id="28" name="Bild" descr="Bild"/>
          <p:cNvPicPr>
            <a:picLocks noChangeAspect="1"/>
          </p:cNvPicPr>
          <p:nvPr/>
        </p:nvPicPr>
        <p:blipFill>
          <a:blip r:embed="rId2"/>
          <a:stretch>
            <a:fillRect/>
          </a:stretch>
        </p:blipFill>
        <p:spPr>
          <a:xfrm>
            <a:off x="-2400061" y="-148782"/>
            <a:ext cx="12942031" cy="7598622"/>
          </a:xfrm>
          <a:prstGeom prst="rect">
            <a:avLst/>
          </a:prstGeom>
          <a:ln w="12700">
            <a:miter lim="400000"/>
          </a:ln>
        </p:spPr>
      </p:pic>
      <p:sp>
        <p:nvSpPr>
          <p:cNvPr id="29" name="Folien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50" name="Textebene 1…"/>
          <p:cNvSpPr txBox="1">
            <a:spLocks noGrp="1"/>
          </p:cNvSpPr>
          <p:nvPr>
            <p:ph type="body" idx="1"/>
          </p:nvPr>
        </p:nvSpPr>
        <p:spPr>
          <a:xfrm>
            <a:off x="2149641" y="609598"/>
            <a:ext cx="9031706" cy="463825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Textebene 1</a:t>
            </a:r>
          </a:p>
          <a:p>
            <a:pPr lvl="1"/>
            <a:r>
              <a:t>Textebene 2</a:t>
            </a:r>
          </a:p>
          <a:p>
            <a:pPr lvl="2"/>
            <a:r>
              <a:t>Textebene 3</a:t>
            </a:r>
          </a:p>
          <a:p>
            <a:pPr lvl="3"/>
            <a:r>
              <a:t>Textebene 4</a:t>
            </a:r>
          </a:p>
          <a:p>
            <a:pPr lvl="4"/>
            <a:r>
              <a:t>Textebene 5</a:t>
            </a:r>
          </a:p>
        </p:txBody>
      </p:sp>
      <p:sp>
        <p:nvSpPr>
          <p:cNvPr id="51" name="Text Placeholder 2"/>
          <p:cNvSpPr>
            <a:spLocks noGrp="1"/>
          </p:cNvSpPr>
          <p:nvPr>
            <p:ph type="body" sz="quarter" idx="13"/>
          </p:nvPr>
        </p:nvSpPr>
        <p:spPr>
          <a:xfrm>
            <a:off x="2149642" y="5518484"/>
            <a:ext cx="8694823" cy="567240"/>
          </a:xfrm>
          <a:prstGeom prst="rect">
            <a:avLst/>
          </a:prstGeom>
        </p:spPr>
        <p:txBody>
          <a:bodyPr/>
          <a:lstStyle/>
          <a:p>
            <a:pPr marL="0" indent="0">
              <a:buSzTx/>
              <a:buFontTx/>
              <a:buNone/>
              <a:defRPr sz="1800">
                <a:solidFill>
                  <a:srgbClr val="888888"/>
                </a:solidFill>
                <a:latin typeface="Arial"/>
                <a:ea typeface="Arial"/>
                <a:cs typeface="Arial"/>
                <a:sym typeface="Arial"/>
              </a:defRPr>
            </a:pPr>
            <a:endParaRPr/>
          </a:p>
        </p:txBody>
      </p:sp>
      <p:pic>
        <p:nvPicPr>
          <p:cNvPr id="52" name="Bild" descr="Bild"/>
          <p:cNvPicPr>
            <a:picLocks noChangeAspect="1"/>
          </p:cNvPicPr>
          <p:nvPr/>
        </p:nvPicPr>
        <p:blipFill>
          <a:blip r:embed="rId2"/>
          <a:stretch>
            <a:fillRect/>
          </a:stretch>
        </p:blipFill>
        <p:spPr>
          <a:xfrm>
            <a:off x="-2400061" y="-148782"/>
            <a:ext cx="12942031" cy="7598622"/>
          </a:xfrm>
          <a:prstGeom prst="rect">
            <a:avLst/>
          </a:prstGeom>
          <a:ln w="12700">
            <a:miter lim="400000"/>
          </a:ln>
        </p:spPr>
      </p:pic>
      <p:sp>
        <p:nvSpPr>
          <p:cNvPr id="5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60" name="Titeltext"/>
          <p:cNvSpPr txBox="1">
            <a:spLocks noGrp="1"/>
          </p:cNvSpPr>
          <p:nvPr>
            <p:ph type="title"/>
          </p:nvPr>
        </p:nvSpPr>
        <p:spPr>
          <a:prstGeom prst="rect">
            <a:avLst/>
          </a:prstGeom>
        </p:spPr>
        <p:txBody>
          <a:bodyPr/>
          <a:lstStyle/>
          <a:p>
            <a:r>
              <a:t>Titeltext</a:t>
            </a:r>
          </a:p>
        </p:txBody>
      </p:sp>
      <p:sp>
        <p:nvSpPr>
          <p:cNvPr id="61" name="Textebene 1…"/>
          <p:cNvSpPr txBox="1">
            <a:spLocks noGrp="1"/>
          </p:cNvSpPr>
          <p:nvPr>
            <p:ph type="body" sz="half" idx="1"/>
          </p:nvPr>
        </p:nvSpPr>
        <p:spPr>
          <a:xfrm>
            <a:off x="838200" y="1825625"/>
            <a:ext cx="5181600" cy="4351338"/>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6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9" name="Titeltext"/>
          <p:cNvSpPr txBox="1">
            <a:spLocks noGrp="1"/>
          </p:cNvSpPr>
          <p:nvPr>
            <p:ph type="title"/>
          </p:nvPr>
        </p:nvSpPr>
        <p:spPr>
          <a:xfrm>
            <a:off x="839787" y="365125"/>
            <a:ext cx="10515601" cy="1325563"/>
          </a:xfrm>
          <a:prstGeom prst="rect">
            <a:avLst/>
          </a:prstGeom>
        </p:spPr>
        <p:txBody>
          <a:bodyPr/>
          <a:lstStyle/>
          <a:p>
            <a:r>
              <a:t>Titeltext</a:t>
            </a:r>
          </a:p>
        </p:txBody>
      </p:sp>
      <p:sp>
        <p:nvSpPr>
          <p:cNvPr id="70" name="Textebene 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Textebene 1</a:t>
            </a:r>
          </a:p>
          <a:p>
            <a:pPr lvl="1"/>
            <a:r>
              <a:t>Textebene 2</a:t>
            </a:r>
          </a:p>
          <a:p>
            <a:pPr lvl="2"/>
            <a:r>
              <a:t>Textebene 3</a:t>
            </a:r>
          </a:p>
          <a:p>
            <a:pPr lvl="3"/>
            <a:r>
              <a:t>Textebene 4</a:t>
            </a:r>
          </a:p>
          <a:p>
            <a:pPr lvl="4"/>
            <a:r>
              <a:t>Textebene 5</a:t>
            </a:r>
          </a:p>
        </p:txBody>
      </p:sp>
      <p:sp>
        <p:nvSpPr>
          <p:cNvPr id="71"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7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Titeltext"/>
          <p:cNvSpPr txBox="1">
            <a:spLocks noGrp="1"/>
          </p:cNvSpPr>
          <p:nvPr>
            <p:ph type="title"/>
          </p:nvPr>
        </p:nvSpPr>
        <p:spPr>
          <a:prstGeom prst="rect">
            <a:avLst/>
          </a:prstGeom>
        </p:spPr>
        <p:txBody>
          <a:bodyPr/>
          <a:lstStyle/>
          <a:p>
            <a:r>
              <a:t>Titeltext</a:t>
            </a:r>
          </a:p>
        </p:txBody>
      </p:sp>
      <p:sp>
        <p:nvSpPr>
          <p:cNvPr id="8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pic>
        <p:nvPicPr>
          <p:cNvPr id="87" name="Grafik 6" descr="Grafik 6"/>
          <p:cNvPicPr>
            <a:picLocks noChangeAspect="1"/>
          </p:cNvPicPr>
          <p:nvPr/>
        </p:nvPicPr>
        <p:blipFill>
          <a:blip r:embed="rId2"/>
          <a:stretch>
            <a:fillRect/>
          </a:stretch>
        </p:blipFill>
        <p:spPr>
          <a:xfrm>
            <a:off x="-2537273" y="0"/>
            <a:ext cx="3699109" cy="6858000"/>
          </a:xfrm>
          <a:prstGeom prst="rect">
            <a:avLst/>
          </a:prstGeom>
          <a:ln w="12700">
            <a:miter lim="400000"/>
          </a:ln>
        </p:spPr>
      </p:pic>
      <p:sp>
        <p:nvSpPr>
          <p:cNvPr id="8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95" name="Titeltext"/>
          <p:cNvSpPr txBox="1">
            <a:spLocks noGrp="1"/>
          </p:cNvSpPr>
          <p:nvPr>
            <p:ph type="title"/>
          </p:nvPr>
        </p:nvSpPr>
        <p:spPr>
          <a:xfrm>
            <a:off x="839787" y="457200"/>
            <a:ext cx="3932239" cy="1600200"/>
          </a:xfrm>
          <a:prstGeom prst="rect">
            <a:avLst/>
          </a:prstGeom>
        </p:spPr>
        <p:txBody>
          <a:bodyPr anchor="b"/>
          <a:lstStyle>
            <a:lvl1pPr>
              <a:defRPr sz="3200"/>
            </a:lvl1pPr>
          </a:lstStyle>
          <a:p>
            <a:r>
              <a:t>Titeltext</a:t>
            </a:r>
          </a:p>
        </p:txBody>
      </p:sp>
      <p:sp>
        <p:nvSpPr>
          <p:cNvPr id="96" name="Textebene 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Textebene 1</a:t>
            </a:r>
          </a:p>
          <a:p>
            <a:pPr lvl="1"/>
            <a:r>
              <a:t>Textebene 2</a:t>
            </a:r>
          </a:p>
          <a:p>
            <a:pPr lvl="2"/>
            <a:r>
              <a:t>Textebene 3</a:t>
            </a:r>
          </a:p>
          <a:p>
            <a:pPr lvl="3"/>
            <a:r>
              <a:t>Textebene 4</a:t>
            </a:r>
          </a:p>
          <a:p>
            <a:pPr lvl="4"/>
            <a:r>
              <a:t>Textebene 5</a:t>
            </a:r>
          </a:p>
        </p:txBody>
      </p:sp>
      <p:sp>
        <p:nvSpPr>
          <p:cNvPr id="97"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9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05" name="Titeltext"/>
          <p:cNvSpPr txBox="1">
            <a:spLocks noGrp="1"/>
          </p:cNvSpPr>
          <p:nvPr>
            <p:ph type="title"/>
          </p:nvPr>
        </p:nvSpPr>
        <p:spPr>
          <a:xfrm>
            <a:off x="839787" y="457200"/>
            <a:ext cx="3932239" cy="1600200"/>
          </a:xfrm>
          <a:prstGeom prst="rect">
            <a:avLst/>
          </a:prstGeom>
        </p:spPr>
        <p:txBody>
          <a:bodyPr anchor="b"/>
          <a:lstStyle>
            <a:lvl1pPr>
              <a:defRPr sz="3200"/>
            </a:lvl1pPr>
          </a:lstStyle>
          <a:p>
            <a:r>
              <a:t>Titeltext</a:t>
            </a:r>
          </a:p>
        </p:txBody>
      </p:sp>
      <p:sp>
        <p:nvSpPr>
          <p:cNvPr id="106"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107" name="Textebene 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Textebene 1</a:t>
            </a:r>
          </a:p>
          <a:p>
            <a:pPr lvl="1"/>
            <a:r>
              <a:t>Textebene 2</a:t>
            </a:r>
          </a:p>
          <a:p>
            <a:pPr lvl="2"/>
            <a:r>
              <a:t>Textebene 3</a:t>
            </a:r>
          </a:p>
          <a:p>
            <a:pPr lvl="3"/>
            <a:r>
              <a:t>Textebene 4</a:t>
            </a:r>
          </a:p>
          <a:p>
            <a:pPr lvl="4"/>
            <a:r>
              <a:t>Textebene 5</a:t>
            </a:r>
          </a:p>
        </p:txBody>
      </p:sp>
      <p:sp>
        <p:nvSpPr>
          <p:cNvPr id="10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Titeltext</a:t>
            </a:r>
          </a:p>
        </p:txBody>
      </p:sp>
      <p:sp>
        <p:nvSpPr>
          <p:cNvPr id="3" name="Textebene 1…"/>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Textebene 1</a:t>
            </a:r>
          </a:p>
          <a:p>
            <a:pPr lvl="1"/>
            <a:r>
              <a:t>Textebene 2</a:t>
            </a:r>
          </a:p>
          <a:p>
            <a:pPr lvl="2"/>
            <a:r>
              <a:t>Textebene 3</a:t>
            </a:r>
          </a:p>
          <a:p>
            <a:pPr lvl="3"/>
            <a:r>
              <a:t>Textebene 4</a:t>
            </a:r>
          </a:p>
          <a:p>
            <a:pPr lvl="4"/>
            <a:r>
              <a:t>Textebene 5</a:t>
            </a:r>
          </a:p>
        </p:txBody>
      </p:sp>
      <p:sp>
        <p:nvSpPr>
          <p:cNvPr id="4" name="Foliennumm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energypedia.info/wiki/Toolbox_on_SPI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ox7u-CQHRA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tiff"/><Relationship Id="rId4" Type="http://schemas.openxmlformats.org/officeDocument/2006/relationships/image" Target="../media/image10.tiff"/></Relationships>
</file>

<file path=ppt/slides/_rels/slide20.xml.rels><?xml version="1.0" encoding="UTF-8" standalone="yes"?>
<Relationships xmlns="http://schemas.openxmlformats.org/package/2006/relationships"><Relationship Id="rId3" Type="http://schemas.openxmlformats.org/officeDocument/2006/relationships/hyperlink" Target="https://youtu.be/71SIxkaHzL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youtu.be/69eHRbnUKrc"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ox7u-CQHRAw"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Grafik 8" descr="Grafik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64887" y="0"/>
            <a:ext cx="13634073" cy="6858000"/>
          </a:xfrm>
          <a:prstGeom prst="rect">
            <a:avLst/>
          </a:prstGeom>
          <a:ln w="12700">
            <a:miter lim="400000"/>
          </a:ln>
        </p:spPr>
      </p:pic>
      <p:sp>
        <p:nvSpPr>
          <p:cNvPr id="136" name="Rechteck 9"/>
          <p:cNvSpPr/>
          <p:nvPr/>
        </p:nvSpPr>
        <p:spPr>
          <a:xfrm>
            <a:off x="0" y="-18330"/>
            <a:ext cx="11241024" cy="6894660"/>
          </a:xfrm>
          <a:prstGeom prst="rect">
            <a:avLst/>
          </a:prstGeom>
          <a:gradFill>
            <a:gsLst>
              <a:gs pos="30000">
                <a:srgbClr val="F6F8FC">
                  <a:alpha val="0"/>
                </a:srgbClr>
              </a:gs>
              <a:gs pos="73000">
                <a:srgbClr val="879637"/>
              </a:gs>
              <a:gs pos="99000">
                <a:srgbClr val="879637"/>
              </a:gs>
            </a:gsLst>
            <a:lin ang="10800000"/>
          </a:gradFill>
          <a:ln w="12700">
            <a:miter lim="400000"/>
          </a:ln>
        </p:spPr>
        <p:txBody>
          <a:bodyPr lIns="45719" rIns="45719" anchor="ctr"/>
          <a:lstStyle/>
          <a:p>
            <a:pPr algn="ctr">
              <a:defRPr>
                <a:solidFill>
                  <a:srgbClr val="FFFFFF"/>
                </a:solidFill>
              </a:defRPr>
            </a:pPr>
            <a:endParaRPr lang="en-GB" dirty="0"/>
          </a:p>
        </p:txBody>
      </p:sp>
      <p:sp>
        <p:nvSpPr>
          <p:cNvPr id="137" name="Title 1"/>
          <p:cNvSpPr txBox="1">
            <a:spLocks noGrp="1"/>
          </p:cNvSpPr>
          <p:nvPr>
            <p:ph type="title"/>
          </p:nvPr>
        </p:nvSpPr>
        <p:spPr>
          <a:xfrm>
            <a:off x="446891" y="2260899"/>
            <a:ext cx="4523876" cy="1013703"/>
          </a:xfrm>
          <a:prstGeom prst="rect">
            <a:avLst/>
          </a:prstGeom>
        </p:spPr>
        <p:txBody>
          <a:bodyPr/>
          <a:lstStyle/>
          <a:p>
            <a:r>
              <a:rPr lang="en-GB" dirty="0"/>
              <a:t>SPIS Training</a:t>
            </a:r>
          </a:p>
        </p:txBody>
      </p:sp>
      <p:pic>
        <p:nvPicPr>
          <p:cNvPr id="138" name="Grafik 10" descr="Grafik 1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03098" y="43710"/>
            <a:ext cx="2286000" cy="2104669"/>
          </a:xfrm>
          <a:prstGeom prst="rect">
            <a:avLst/>
          </a:prstGeom>
          <a:ln w="12700">
            <a:miter lim="400000"/>
          </a:ln>
        </p:spPr>
      </p:pic>
      <p:sp>
        <p:nvSpPr>
          <p:cNvPr id="139" name="Rechteck 11"/>
          <p:cNvSpPr/>
          <p:nvPr/>
        </p:nvSpPr>
        <p:spPr>
          <a:xfrm>
            <a:off x="-67057" y="5714999"/>
            <a:ext cx="12668901" cy="1161331"/>
          </a:xfrm>
          <a:prstGeom prst="rect">
            <a:avLst/>
          </a:prstGeom>
          <a:solidFill>
            <a:srgbClr val="FFFFFF"/>
          </a:solidFill>
          <a:ln w="12700">
            <a:miter lim="400000"/>
          </a:ln>
        </p:spPr>
        <p:txBody>
          <a:bodyPr lIns="45719" rIns="45719" anchor="ctr"/>
          <a:lstStyle/>
          <a:p>
            <a:pPr algn="ctr">
              <a:defRPr>
                <a:solidFill>
                  <a:srgbClr val="FFFFFF"/>
                </a:solidFill>
              </a:defRPr>
            </a:pPr>
            <a:endParaRPr lang="en-GB" dirty="0"/>
          </a:p>
        </p:txBody>
      </p:sp>
      <p:sp>
        <p:nvSpPr>
          <p:cNvPr id="140" name="Textfeld 17"/>
          <p:cNvSpPr txBox="1"/>
          <p:nvPr/>
        </p:nvSpPr>
        <p:spPr>
          <a:xfrm>
            <a:off x="446891" y="3182239"/>
            <a:ext cx="5649109" cy="46166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a:solidFill>
                  <a:srgbClr val="FFFFFF"/>
                </a:solidFill>
                <a:latin typeface="Arial"/>
                <a:ea typeface="Arial"/>
                <a:cs typeface="Arial"/>
                <a:sym typeface="Arial"/>
              </a:defRPr>
            </a:lvl1pPr>
          </a:lstStyle>
          <a:p>
            <a:r>
              <a:rPr lang="en-GB" dirty="0"/>
              <a:t>WEBINAR IV – Irrigation / Soil Tool</a:t>
            </a:r>
          </a:p>
        </p:txBody>
      </p:sp>
      <p:pic>
        <p:nvPicPr>
          <p:cNvPr id="141" name="Grafik 3" descr="Grafik 3"/>
          <p:cNvPicPr>
            <a:picLocks noChangeAspect="1"/>
          </p:cNvPicPr>
          <p:nvPr/>
        </p:nvPicPr>
        <p:blipFill>
          <a:blip r:embed="rId5"/>
          <a:stretch>
            <a:fillRect/>
          </a:stretch>
        </p:blipFill>
        <p:spPr>
          <a:xfrm>
            <a:off x="-4030172" y="3728241"/>
            <a:ext cx="6739002" cy="1617457"/>
          </a:xfrm>
          <a:prstGeom prst="rect">
            <a:avLst/>
          </a:prstGeom>
          <a:ln w="12700">
            <a:miter lim="400000"/>
          </a:ln>
        </p:spPr>
      </p:pic>
      <p:pic>
        <p:nvPicPr>
          <p:cNvPr id="142" name="Grafik 18" descr="Grafik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40209" y="5704900"/>
            <a:ext cx="8657864" cy="1283950"/>
          </a:xfrm>
          <a:prstGeom prst="rect">
            <a:avLst/>
          </a:prstGeom>
          <a:ln w="12700">
            <a:miter lim="400000"/>
          </a:ln>
        </p:spPr>
      </p:pic>
      <p:pic>
        <p:nvPicPr>
          <p:cNvPr id="3" name="Picture 2">
            <a:extLst>
              <a:ext uri="{FF2B5EF4-FFF2-40B4-BE49-F238E27FC236}">
                <a16:creationId xmlns:a16="http://schemas.microsoft.com/office/drawing/2014/main" id="{D95F2012-95C6-490C-B277-A389E4E47D3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8032" y="5956693"/>
            <a:ext cx="1696431" cy="656562"/>
          </a:xfrm>
          <a:prstGeom prst="rect">
            <a:avLst/>
          </a:prstGeom>
        </p:spPr>
      </p:pic>
    </p:spTree>
    <p:extLst>
      <p:ext uri="{BB962C8B-B14F-4D97-AF65-F5344CB8AC3E}">
        <p14:creationId xmlns:p14="http://schemas.microsoft.com/office/powerpoint/2010/main" val="155397158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Homework</a:t>
            </a:r>
            <a:r>
              <a:rPr lang="fr-FR" dirty="0"/>
              <a:t> III – Solution</a:t>
            </a:r>
          </a:p>
        </p:txBody>
      </p:sp>
      <p:sp>
        <p:nvSpPr>
          <p:cNvPr id="6" name="Rechteck 5">
            <a:extLst>
              <a:ext uri="{FF2B5EF4-FFF2-40B4-BE49-F238E27FC236}">
                <a16:creationId xmlns:a16="http://schemas.microsoft.com/office/drawing/2014/main" id="{23A96A27-E823-3C41-AC51-60F52247B0B9}"/>
              </a:ext>
            </a:extLst>
          </p:cNvPr>
          <p:cNvSpPr/>
          <p:nvPr/>
        </p:nvSpPr>
        <p:spPr>
          <a:xfrm>
            <a:off x="1441342" y="2006602"/>
            <a:ext cx="10523350" cy="241041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571500" indent="-342900">
              <a:lnSpc>
                <a:spcPct val="115000"/>
              </a:lnSpc>
              <a:buFont typeface="Arial" panose="020B0604020202020204" pitchFamily="34" charset="0"/>
              <a:buChar char="•"/>
            </a:pPr>
            <a:r>
              <a:rPr lang="en-US" sz="2200" dirty="0">
                <a:solidFill>
                  <a:srgbClr val="000000"/>
                </a:solidFill>
                <a:effectLst/>
                <a:ea typeface="Calibri" panose="020F0502020204030204" pitchFamily="34" charset="0"/>
                <a:cs typeface="Arial" panose="020B0604020202020204" pitchFamily="34" charset="0"/>
              </a:rPr>
              <a:t>What is the Total Dynamic Head of the pumping system? </a:t>
            </a:r>
            <a:r>
              <a:rPr lang="en-US" sz="2200" u="sng" dirty="0">
                <a:solidFill>
                  <a:srgbClr val="000000"/>
                </a:solidFill>
                <a:effectLst/>
                <a:ea typeface="Calibri" panose="020F0502020204030204" pitchFamily="34" charset="0"/>
                <a:cs typeface="Arial" panose="020B0604020202020204" pitchFamily="34" charset="0"/>
              </a:rPr>
              <a:t>	</a:t>
            </a:r>
            <a:r>
              <a:rPr lang="en-US" sz="2200" u="sng" dirty="0">
                <a:solidFill>
                  <a:srgbClr val="FF0000"/>
                </a:solidFill>
                <a:effectLst/>
                <a:ea typeface="Calibri" panose="020F0502020204030204" pitchFamily="34" charset="0"/>
                <a:cs typeface="Arial" panose="020B0604020202020204" pitchFamily="34" charset="0"/>
              </a:rPr>
              <a:t>50 m </a:t>
            </a:r>
            <a:endParaRPr lang="de-DE" sz="2200" dirty="0">
              <a:effectLst/>
              <a:ea typeface="Calibri" panose="020F0502020204030204" pitchFamily="34" charset="0"/>
              <a:cs typeface="Arial" panose="020B0604020202020204" pitchFamily="34" charset="0"/>
            </a:endParaRPr>
          </a:p>
          <a:p>
            <a:pPr marL="571500" indent="-342900">
              <a:lnSpc>
                <a:spcPct val="115000"/>
              </a:lnSpc>
              <a:buFont typeface="Arial" panose="020B0604020202020204" pitchFamily="34" charset="0"/>
              <a:buChar char="•"/>
            </a:pPr>
            <a:r>
              <a:rPr lang="en-US" sz="2200" dirty="0">
                <a:solidFill>
                  <a:srgbClr val="000000"/>
                </a:solidFill>
                <a:effectLst/>
                <a:ea typeface="Calibri" panose="020F0502020204030204" pitchFamily="34" charset="0"/>
                <a:cs typeface="Arial" panose="020B0604020202020204" pitchFamily="34" charset="0"/>
              </a:rPr>
              <a:t>Which is the lowest power (</a:t>
            </a:r>
            <a:r>
              <a:rPr lang="en-US" sz="2200" dirty="0" err="1">
                <a:solidFill>
                  <a:srgbClr val="000000"/>
                </a:solidFill>
                <a:effectLst/>
                <a:ea typeface="Calibri" panose="020F0502020204030204" pitchFamily="34" charset="0"/>
                <a:cs typeface="Arial" panose="020B0604020202020204" pitchFamily="34" charset="0"/>
              </a:rPr>
              <a:t>kWp</a:t>
            </a:r>
            <a:r>
              <a:rPr lang="en-US" sz="2200" dirty="0">
                <a:solidFill>
                  <a:srgbClr val="000000"/>
                </a:solidFill>
                <a:effectLst/>
                <a:ea typeface="Calibri" panose="020F0502020204030204" pitchFamily="34" charset="0"/>
                <a:cs typeface="Arial" panose="020B0604020202020204" pitchFamily="34" charset="0"/>
              </a:rPr>
              <a:t>) required (solar deration losses of 25 %)? </a:t>
            </a:r>
            <a:r>
              <a:rPr lang="en-US" sz="2200" u="sng" dirty="0">
                <a:solidFill>
                  <a:srgbClr val="000000"/>
                </a:solidFill>
                <a:effectLst/>
                <a:ea typeface="Calibri" panose="020F0502020204030204" pitchFamily="34" charset="0"/>
                <a:cs typeface="Arial" panose="020B0604020202020204" pitchFamily="34" charset="0"/>
              </a:rPr>
              <a:t> </a:t>
            </a:r>
            <a:r>
              <a:rPr lang="en-US" sz="2200" u="sng" dirty="0">
                <a:solidFill>
                  <a:srgbClr val="FF0000"/>
                </a:solidFill>
                <a:effectLst/>
                <a:ea typeface="Calibri" panose="020F0502020204030204" pitchFamily="34" charset="0"/>
                <a:cs typeface="Arial" panose="020B0604020202020204" pitchFamily="34" charset="0"/>
              </a:rPr>
              <a:t>2,1 </a:t>
            </a:r>
            <a:r>
              <a:rPr lang="en-US" sz="2200" u="sng" dirty="0" err="1">
                <a:solidFill>
                  <a:srgbClr val="FF0000"/>
                </a:solidFill>
                <a:effectLst/>
                <a:ea typeface="Calibri" panose="020F0502020204030204" pitchFamily="34" charset="0"/>
                <a:cs typeface="Arial" panose="020B0604020202020204" pitchFamily="34" charset="0"/>
              </a:rPr>
              <a:t>kWp</a:t>
            </a:r>
            <a:endParaRPr lang="de-DE" sz="2200" dirty="0">
              <a:effectLst/>
              <a:ea typeface="Calibri" panose="020F0502020204030204" pitchFamily="34" charset="0"/>
              <a:cs typeface="Arial" panose="020B0604020202020204" pitchFamily="34" charset="0"/>
            </a:endParaRPr>
          </a:p>
          <a:p>
            <a:pPr marL="571500" indent="-342900">
              <a:lnSpc>
                <a:spcPct val="115000"/>
              </a:lnSpc>
              <a:buFont typeface="Arial" panose="020B0604020202020204" pitchFamily="34" charset="0"/>
              <a:buChar char="•"/>
            </a:pPr>
            <a:r>
              <a:rPr lang="en-US" sz="2200" dirty="0">
                <a:solidFill>
                  <a:srgbClr val="000000"/>
                </a:solidFill>
                <a:effectLst/>
                <a:ea typeface="Calibri" panose="020F0502020204030204" pitchFamily="34" charset="0"/>
                <a:cs typeface="Arial" panose="020B0604020202020204" pitchFamily="34" charset="0"/>
              </a:rPr>
              <a:t>How big is the surface of solar panels to be installed? </a:t>
            </a:r>
            <a:r>
              <a:rPr lang="en-US" sz="2200" u="sng" dirty="0">
                <a:solidFill>
                  <a:srgbClr val="000000"/>
                </a:solidFill>
                <a:effectLst/>
                <a:ea typeface="Calibri" panose="020F0502020204030204" pitchFamily="34" charset="0"/>
                <a:cs typeface="Arial" panose="020B0604020202020204" pitchFamily="34" charset="0"/>
              </a:rPr>
              <a:t>	</a:t>
            </a:r>
            <a:r>
              <a:rPr lang="en-US" sz="2200" u="sng" dirty="0">
                <a:solidFill>
                  <a:srgbClr val="FF0000"/>
                </a:solidFill>
                <a:effectLst/>
                <a:ea typeface="Calibri" panose="020F0502020204030204" pitchFamily="34" charset="0"/>
                <a:cs typeface="Arial" panose="020B0604020202020204" pitchFamily="34" charset="0"/>
              </a:rPr>
              <a:t>14 m² - 19 m²</a:t>
            </a:r>
            <a:r>
              <a:rPr lang="en-US" sz="2200" u="sng" dirty="0">
                <a:solidFill>
                  <a:srgbClr val="000000"/>
                </a:solidFill>
                <a:effectLst/>
                <a:ea typeface="Calibri" panose="020F0502020204030204" pitchFamily="34" charset="0"/>
                <a:cs typeface="Arial" panose="020B0604020202020204" pitchFamily="34" charset="0"/>
              </a:rPr>
              <a:t>	</a:t>
            </a:r>
            <a:endParaRPr lang="de-DE" sz="2200" dirty="0">
              <a:effectLst/>
              <a:ea typeface="Calibri" panose="020F0502020204030204" pitchFamily="34" charset="0"/>
              <a:cs typeface="Arial" panose="020B0604020202020204" pitchFamily="34" charset="0"/>
            </a:endParaRPr>
          </a:p>
          <a:p>
            <a:pPr marL="571500" indent="-342900">
              <a:lnSpc>
                <a:spcPct val="115000"/>
              </a:lnSpc>
              <a:spcAft>
                <a:spcPts val="1000"/>
              </a:spcAft>
              <a:buFont typeface="Arial" panose="020B0604020202020204" pitchFamily="34" charset="0"/>
              <a:buChar char="•"/>
            </a:pPr>
            <a:r>
              <a:rPr lang="en-US" sz="2200" dirty="0">
                <a:solidFill>
                  <a:srgbClr val="000000"/>
                </a:solidFill>
                <a:effectLst/>
                <a:ea typeface="Calibri" panose="020F0502020204030204" pitchFamily="34" charset="0"/>
                <a:cs typeface="Arial" panose="020B0604020202020204" pitchFamily="34" charset="0"/>
              </a:rPr>
              <a:t>From a neighbor who changed the water system, Mary could get PVP-tubes of 1” for free. Should she accept this friendly offer? </a:t>
            </a:r>
            <a:r>
              <a:rPr lang="en-US" sz="2200" u="sng" dirty="0">
                <a:solidFill>
                  <a:srgbClr val="000000"/>
                </a:solidFill>
                <a:effectLst/>
                <a:ea typeface="Calibri" panose="020F0502020204030204" pitchFamily="34" charset="0"/>
                <a:cs typeface="Arial" panose="020B0604020202020204" pitchFamily="34" charset="0"/>
              </a:rPr>
              <a:t>	</a:t>
            </a:r>
            <a:r>
              <a:rPr lang="en-US" sz="2200" u="sng" dirty="0">
                <a:solidFill>
                  <a:srgbClr val="FF0000"/>
                </a:solidFill>
                <a:effectLst/>
                <a:ea typeface="Calibri" panose="020F0502020204030204" pitchFamily="34" charset="0"/>
                <a:cs typeface="Arial" panose="020B0604020202020204" pitchFamily="34" charset="0"/>
              </a:rPr>
              <a:t>No; system becomes more expensive</a:t>
            </a:r>
            <a:r>
              <a:rPr lang="en-US" sz="2200" dirty="0">
                <a:solidFill>
                  <a:srgbClr val="000000"/>
                </a:solidFill>
                <a:effectLst/>
                <a:ea typeface="Calibri" panose="020F0502020204030204" pitchFamily="34" charset="0"/>
                <a:cs typeface="Arial" panose="020B0604020202020204" pitchFamily="34" charset="0"/>
              </a:rPr>
              <a:t> </a:t>
            </a:r>
            <a:endParaRPr lang="de-DE" sz="22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0846190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587" y="553793"/>
            <a:ext cx="9380621" cy="1027807"/>
          </a:xfrm>
        </p:spPr>
        <p:txBody>
          <a:bodyPr/>
          <a:lstStyle/>
          <a:p>
            <a:r>
              <a:rPr lang="fr-FR" dirty="0" err="1"/>
              <a:t>Homework</a:t>
            </a:r>
            <a:r>
              <a:rPr lang="fr-FR" dirty="0"/>
              <a:t> III</a:t>
            </a:r>
          </a:p>
        </p:txBody>
      </p:sp>
      <p:pic>
        <p:nvPicPr>
          <p:cNvPr id="4" name="Grafik 3" descr="Ein Bild, das Tisch enthält.&#10;&#10;Automatisch generierte Beschreibung">
            <a:extLst>
              <a:ext uri="{FF2B5EF4-FFF2-40B4-BE49-F238E27FC236}">
                <a16:creationId xmlns:a16="http://schemas.microsoft.com/office/drawing/2014/main" id="{73838904-C9A1-A04C-8891-28CF76750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8305" y="365365"/>
            <a:ext cx="7183695" cy="6127270"/>
          </a:xfrm>
          <a:prstGeom prst="rect">
            <a:avLst/>
          </a:prstGeom>
        </p:spPr>
      </p:pic>
    </p:spTree>
    <p:extLst>
      <p:ext uri="{BB962C8B-B14F-4D97-AF65-F5344CB8AC3E}">
        <p14:creationId xmlns:p14="http://schemas.microsoft.com/office/powerpoint/2010/main" val="207147312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400" dirty="0"/>
              <a:t>Poll 1: Any burning questions on pumps &amp; pump sizing?</a:t>
            </a:r>
          </a:p>
        </p:txBody>
      </p:sp>
      <p:sp>
        <p:nvSpPr>
          <p:cNvPr id="3" name="Text Placeholder 2"/>
          <p:cNvSpPr>
            <a:spLocks noGrp="1"/>
          </p:cNvSpPr>
          <p:nvPr>
            <p:ph type="body" idx="1"/>
          </p:nvPr>
        </p:nvSpPr>
        <p:spPr/>
        <p:txBody>
          <a:bodyPr/>
          <a:lstStyle/>
          <a:p>
            <a:pPr>
              <a:buFont typeface="Wingdings" charset="2"/>
              <a:buChar char="ü"/>
            </a:pPr>
            <a:r>
              <a:rPr lang="en-GB" dirty="0"/>
              <a:t>Understood so far – please go ahead</a:t>
            </a:r>
          </a:p>
          <a:p>
            <a:pPr>
              <a:buFont typeface="Wingdings" charset="2"/>
              <a:buChar char="ü"/>
            </a:pPr>
            <a:endParaRPr lang="en-GB" dirty="0"/>
          </a:p>
          <a:p>
            <a:pPr>
              <a:buFont typeface="Wingdings" charset="2"/>
              <a:buChar char="ü"/>
            </a:pPr>
            <a:r>
              <a:rPr lang="en-GB" dirty="0"/>
              <a:t>Yes, there are some questions</a:t>
            </a:r>
          </a:p>
        </p:txBody>
      </p:sp>
    </p:spTree>
    <p:extLst>
      <p:ext uri="{BB962C8B-B14F-4D97-AF65-F5344CB8AC3E}">
        <p14:creationId xmlns:p14="http://schemas.microsoft.com/office/powerpoint/2010/main" val="20163699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169580" y="0"/>
            <a:ext cx="11022419" cy="6840000"/>
          </a:xfrm>
          <a:prstGeom prst="rect">
            <a:avLst/>
          </a:prstGeom>
        </p:spPr>
      </p:pic>
    </p:spTree>
    <p:extLst>
      <p:ext uri="{BB962C8B-B14F-4D97-AF65-F5344CB8AC3E}">
        <p14:creationId xmlns:p14="http://schemas.microsoft.com/office/powerpoint/2010/main" val="152683478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Ice-Breaker</a:t>
            </a:r>
          </a:p>
        </p:txBody>
      </p:sp>
      <p:sp>
        <p:nvSpPr>
          <p:cNvPr id="3" name="Text Placeholder 2"/>
          <p:cNvSpPr>
            <a:spLocks noGrp="1"/>
          </p:cNvSpPr>
          <p:nvPr>
            <p:ph type="body" idx="1"/>
          </p:nvPr>
        </p:nvSpPr>
        <p:spPr/>
        <p:txBody>
          <a:bodyPr/>
          <a:lstStyle/>
          <a:p>
            <a:r>
              <a:rPr lang="en-GB" dirty="0">
                <a:solidFill>
                  <a:srgbClr val="FF0000"/>
                </a:solidFill>
              </a:rPr>
              <a:t>Icebreaker game</a:t>
            </a:r>
          </a:p>
          <a:p>
            <a:endParaRPr lang="en-GB" dirty="0">
              <a:solidFill>
                <a:srgbClr val="FF0000"/>
              </a:solidFill>
            </a:endParaRPr>
          </a:p>
        </p:txBody>
      </p:sp>
    </p:spTree>
    <p:extLst>
      <p:ext uri="{BB962C8B-B14F-4D97-AF65-F5344CB8AC3E}">
        <p14:creationId xmlns:p14="http://schemas.microsoft.com/office/powerpoint/2010/main" val="53137332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149202" y="-1"/>
            <a:ext cx="11042798" cy="6840000"/>
          </a:xfrm>
          <a:prstGeom prst="rect">
            <a:avLst/>
          </a:prstGeom>
        </p:spPr>
      </p:pic>
    </p:spTree>
    <p:extLst>
      <p:ext uri="{BB962C8B-B14F-4D97-AF65-F5344CB8AC3E}">
        <p14:creationId xmlns:p14="http://schemas.microsoft.com/office/powerpoint/2010/main" val="187915258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The </a:t>
            </a:r>
            <a:r>
              <a:rPr lang="de-DE" dirty="0" err="1"/>
              <a:t>toolbox</a:t>
            </a:r>
            <a:r>
              <a:rPr lang="de-DE" dirty="0"/>
              <a:t> – an </a:t>
            </a:r>
            <a:r>
              <a:rPr lang="de-DE" dirty="0" err="1"/>
              <a:t>overview</a:t>
            </a:r>
            <a:endParaRPr lang="fr-FR" dirty="0"/>
          </a:p>
        </p:txBody>
      </p:sp>
      <p:sp>
        <p:nvSpPr>
          <p:cNvPr id="3" name="Text Placeholder 2"/>
          <p:cNvSpPr>
            <a:spLocks noGrp="1"/>
          </p:cNvSpPr>
          <p:nvPr>
            <p:ph type="body" idx="1"/>
          </p:nvPr>
        </p:nvSpPr>
        <p:spPr/>
        <p:txBody>
          <a:bodyPr>
            <a:normAutofit fontScale="92500"/>
          </a:bodyPr>
          <a:lstStyle/>
          <a:p>
            <a:pPr marL="0" indent="0">
              <a:buNone/>
            </a:pPr>
            <a:r>
              <a:rPr lang="en-GB" dirty="0"/>
              <a:t>The «Energypedia toolbox» is the basis for the webinars and we will mainly concentrate on the tools to plan and design SPIS.</a:t>
            </a:r>
          </a:p>
          <a:p>
            <a:pPr marL="0" indent="0">
              <a:buNone/>
            </a:pPr>
            <a:br>
              <a:rPr lang="en-GB" dirty="0"/>
            </a:br>
            <a:r>
              <a:rPr lang="en-GB" dirty="0"/>
              <a:t>Let us look at the toolbox:</a:t>
            </a:r>
            <a:br>
              <a:rPr lang="en-GB" dirty="0"/>
            </a:br>
            <a:r>
              <a:rPr lang="en-GB" u="sng" dirty="0">
                <a:hlinkClick r:id="rId3"/>
              </a:rPr>
              <a:t>https://energypedia.info/wiki/Toolbox_on_SPIS</a:t>
            </a:r>
            <a:endParaRPr lang="en-GB" u="sng" dirty="0"/>
          </a:p>
          <a:p>
            <a:pPr marL="0" indent="0">
              <a:buNone/>
            </a:pPr>
            <a:br>
              <a:rPr lang="en-GB" u="sng" dirty="0"/>
            </a:br>
            <a:r>
              <a:rPr lang="en-GB" dirty="0"/>
              <a:t>Show the website (link above), go to “Contents of the Toolbox” and then to Irrigate and download the “Soil Tool” (Handout4.1)</a:t>
            </a:r>
          </a:p>
        </p:txBody>
      </p:sp>
    </p:spTree>
    <p:extLst>
      <p:ext uri="{BB962C8B-B14F-4D97-AF65-F5344CB8AC3E}">
        <p14:creationId xmlns:p14="http://schemas.microsoft.com/office/powerpoint/2010/main" val="127267119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CCC Kenya &amp; Soil Tool</a:t>
            </a:r>
          </a:p>
        </p:txBody>
      </p:sp>
      <p:sp>
        <p:nvSpPr>
          <p:cNvPr id="4" name="TextBox 3"/>
          <p:cNvSpPr txBox="1"/>
          <p:nvPr/>
        </p:nvSpPr>
        <p:spPr>
          <a:xfrm>
            <a:off x="1875206" y="2146709"/>
            <a:ext cx="9478593" cy="52321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800" dirty="0"/>
              <a:t>CCC: The farm of </a:t>
            </a:r>
            <a:r>
              <a:rPr lang="en-GB" sz="2800" b="1" dirty="0"/>
              <a:t>Miss Mary </a:t>
            </a:r>
            <a:r>
              <a:rPr lang="en-GB" sz="2800" b="1" dirty="0" err="1"/>
              <a:t>Wanjiku</a:t>
            </a:r>
            <a:r>
              <a:rPr lang="en-GB" sz="2800" b="1" dirty="0"/>
              <a:t> in Kenya</a:t>
            </a:r>
            <a:r>
              <a:rPr lang="en-GB" sz="2800" dirty="0"/>
              <a:t> </a:t>
            </a:r>
          </a:p>
        </p:txBody>
      </p:sp>
      <p:sp>
        <p:nvSpPr>
          <p:cNvPr id="5" name="TextBox 4"/>
          <p:cNvSpPr txBox="1"/>
          <p:nvPr/>
        </p:nvSpPr>
        <p:spPr>
          <a:xfrm>
            <a:off x="1875206" y="2893469"/>
            <a:ext cx="9380621" cy="22467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a:r>
              <a:rPr lang="en-US" sz="2800" dirty="0"/>
              <a:t>The</a:t>
            </a:r>
            <a:r>
              <a:rPr lang="en-US" sz="2800" b="1" dirty="0"/>
              <a:t> Soil Tool</a:t>
            </a:r>
            <a:r>
              <a:rPr lang="en-US" sz="2800" dirty="0"/>
              <a:t> complements the Water Requirement Tool by determining a suitable irrigation schedule according to crop and soil type.</a:t>
            </a:r>
          </a:p>
          <a:p>
            <a:pPr lvl="0"/>
            <a:endParaRPr lang="en-AU" sz="2800" dirty="0"/>
          </a:p>
          <a:p>
            <a:pPr lvl="0"/>
            <a:r>
              <a:rPr lang="en-AU" sz="2800" dirty="0"/>
              <a:t>Refer to the </a:t>
            </a:r>
            <a:r>
              <a:rPr lang="en-AU" sz="2800" b="1" dirty="0">
                <a:hlinkClick r:id="rId3"/>
              </a:rPr>
              <a:t>screencast</a:t>
            </a:r>
            <a:endParaRPr lang="en-AU" sz="2800" b="1" dirty="0">
              <a:latin typeface="Arial Hebrew Scholar" charset="-79"/>
              <a:ea typeface="Arial Hebrew Scholar" charset="-79"/>
              <a:cs typeface="Arial Hebrew Scholar" charset="-79"/>
            </a:endParaRPr>
          </a:p>
        </p:txBody>
      </p:sp>
      <p:sp>
        <p:nvSpPr>
          <p:cNvPr id="6" name="TextBox 5"/>
          <p:cNvSpPr txBox="1"/>
          <p:nvPr/>
        </p:nvSpPr>
        <p:spPr>
          <a:xfrm>
            <a:off x="7351805" y="450205"/>
            <a:ext cx="4001994" cy="461663"/>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 2 Hand-</a:t>
            </a:r>
            <a:r>
              <a:rPr kumimoji="0" lang="fr-FR" sz="2400" i="0" u="none" strike="noStrike" normalizeH="0" baseline="0" dirty="0" err="1">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Outs</a:t>
            </a:r>
            <a:r>
              <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 </a:t>
            </a:r>
            <a:r>
              <a:rPr lang="fr-FR" sz="2400" dirty="0">
                <a:ln w="0"/>
                <a:solidFill>
                  <a:schemeClr val="tx1"/>
                </a:solidFill>
                <a:effectLst>
                  <a:outerShdw blurRad="38100" dist="19050" dir="2700000" algn="tl" rotWithShape="0">
                    <a:schemeClr val="dk1">
                      <a:alpha val="40000"/>
                    </a:schemeClr>
                  </a:outerShdw>
                </a:effectLst>
                <a:latin typeface="Arial" charset="0"/>
                <a:ea typeface="Arial" charset="0"/>
                <a:cs typeface="Arial" charset="0"/>
              </a:rPr>
              <a:t>4.1</a:t>
            </a:r>
            <a:r>
              <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 &amp; 4.2</a:t>
            </a:r>
          </a:p>
        </p:txBody>
      </p:sp>
    </p:spTree>
    <p:extLst>
      <p:ext uri="{BB962C8B-B14F-4D97-AF65-F5344CB8AC3E}">
        <p14:creationId xmlns:p14="http://schemas.microsoft.com/office/powerpoint/2010/main" val="178713003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Group work</a:t>
            </a:r>
          </a:p>
        </p:txBody>
      </p:sp>
      <p:sp>
        <p:nvSpPr>
          <p:cNvPr id="3" name="Text Placeholder 2"/>
          <p:cNvSpPr>
            <a:spLocks noGrp="1"/>
          </p:cNvSpPr>
          <p:nvPr>
            <p:ph type="body" idx="1"/>
          </p:nvPr>
        </p:nvSpPr>
        <p:spPr/>
        <p:txBody>
          <a:bodyPr/>
          <a:lstStyle/>
          <a:p>
            <a:pPr marL="0" indent="0">
              <a:buNone/>
            </a:pPr>
            <a:r>
              <a:rPr lang="en-GB" dirty="0"/>
              <a:t>What is the shortest frequency Mary needs to irrigate the tomatoes? Use the </a:t>
            </a:r>
            <a:r>
              <a:rPr lang="en-GB" b="1" dirty="0"/>
              <a:t>Soil Tool</a:t>
            </a:r>
            <a:r>
              <a:rPr lang="en-GB" dirty="0"/>
              <a:t> (Data pre-filled are not for the CCC Kenya)</a:t>
            </a:r>
            <a:br>
              <a:rPr lang="en-GB" dirty="0"/>
            </a:br>
            <a:br>
              <a:rPr lang="en-GB" dirty="0"/>
            </a:br>
            <a:r>
              <a:rPr lang="en-GB" i="1" dirty="0">
                <a:solidFill>
                  <a:srgbClr val="FF0000"/>
                </a:solidFill>
              </a:rPr>
              <a:t>Groups have 4-5 members and we have them already pre-selected: </a:t>
            </a:r>
          </a:p>
          <a:p>
            <a:pPr marL="0" indent="0">
              <a:buNone/>
            </a:pPr>
            <a:r>
              <a:rPr lang="en-GB" i="1" dirty="0">
                <a:solidFill>
                  <a:srgbClr val="FF0000"/>
                </a:solidFill>
              </a:rPr>
              <a:t>Group 1</a:t>
            </a:r>
            <a:r>
              <a:rPr lang="mr-IN" i="1" dirty="0">
                <a:solidFill>
                  <a:srgbClr val="FF0000"/>
                </a:solidFill>
              </a:rPr>
              <a:t>…</a:t>
            </a:r>
            <a:endParaRPr lang="en-GB" i="1" dirty="0">
              <a:solidFill>
                <a:srgbClr val="FF0000"/>
              </a:solidFill>
            </a:endParaRPr>
          </a:p>
        </p:txBody>
      </p:sp>
      <p:sp>
        <p:nvSpPr>
          <p:cNvPr id="6" name="TextBox 5"/>
          <p:cNvSpPr txBox="1"/>
          <p:nvPr/>
        </p:nvSpPr>
        <p:spPr>
          <a:xfrm>
            <a:off x="7351805" y="450205"/>
            <a:ext cx="4001994" cy="461663"/>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Hand-Out: </a:t>
            </a:r>
            <a:r>
              <a:rPr lang="fr-FR" sz="2400" dirty="0">
                <a:ln w="0"/>
                <a:solidFill>
                  <a:schemeClr val="tx1"/>
                </a:solidFill>
                <a:effectLst>
                  <a:outerShdw blurRad="38100" dist="19050" dir="2700000" algn="tl" rotWithShape="0">
                    <a:schemeClr val="dk1">
                      <a:alpha val="40000"/>
                    </a:schemeClr>
                  </a:outerShdw>
                </a:effectLst>
                <a:latin typeface="Arial" charset="0"/>
                <a:ea typeface="Arial" charset="0"/>
                <a:cs typeface="Arial" charset="0"/>
              </a:rPr>
              <a:t>4.1 &amp; 4.2</a:t>
            </a:r>
            <a:endPar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endParaRPr>
          </a:p>
        </p:txBody>
      </p:sp>
    </p:spTree>
    <p:extLst>
      <p:ext uri="{BB962C8B-B14F-4D97-AF65-F5344CB8AC3E}">
        <p14:creationId xmlns:p14="http://schemas.microsoft.com/office/powerpoint/2010/main" val="89593877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Group work: Presentation of results</a:t>
            </a:r>
          </a:p>
        </p:txBody>
      </p:sp>
      <p:sp>
        <p:nvSpPr>
          <p:cNvPr id="3" name="Text Placeholder 2"/>
          <p:cNvSpPr>
            <a:spLocks noGrp="1"/>
          </p:cNvSpPr>
          <p:nvPr>
            <p:ph type="body" idx="1"/>
          </p:nvPr>
        </p:nvSpPr>
        <p:spPr/>
        <p:txBody>
          <a:bodyPr/>
          <a:lstStyle/>
          <a:p>
            <a:pPr marL="0" indent="0">
              <a:buNone/>
            </a:pPr>
            <a:r>
              <a:rPr lang="en-GB" i="1" dirty="0">
                <a:solidFill>
                  <a:srgbClr val="FF0000"/>
                </a:solidFill>
              </a:rPr>
              <a:t>Presenter Group 1</a:t>
            </a:r>
          </a:p>
          <a:p>
            <a:pPr marL="0" indent="0">
              <a:buNone/>
            </a:pPr>
            <a:r>
              <a:rPr lang="en-GB" i="1" dirty="0">
                <a:solidFill>
                  <a:srgbClr val="FF0000"/>
                </a:solidFill>
              </a:rPr>
              <a:t>Presenter Group 2</a:t>
            </a:r>
          </a:p>
          <a:p>
            <a:pPr marL="0" indent="0">
              <a:buNone/>
            </a:pPr>
            <a:r>
              <a:rPr lang="mr-IN" i="1" dirty="0">
                <a:solidFill>
                  <a:srgbClr val="FF0000"/>
                </a:solidFill>
              </a:rPr>
              <a:t>…</a:t>
            </a:r>
            <a:r>
              <a:rPr lang="de-DE" i="1" dirty="0">
                <a:solidFill>
                  <a:srgbClr val="FF0000"/>
                </a:solidFill>
              </a:rPr>
              <a:t>.</a:t>
            </a:r>
            <a:endParaRPr lang="en-GB" i="1" dirty="0">
              <a:solidFill>
                <a:srgbClr val="FF0000"/>
              </a:solidFill>
            </a:endParaRPr>
          </a:p>
        </p:txBody>
      </p:sp>
    </p:spTree>
    <p:extLst>
      <p:ext uri="{BB962C8B-B14F-4D97-AF65-F5344CB8AC3E}">
        <p14:creationId xmlns:p14="http://schemas.microsoft.com/office/powerpoint/2010/main" val="134543743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86610" y="1"/>
            <a:ext cx="11005390" cy="6857999"/>
          </a:xfrm>
          <a:prstGeom prst="rect">
            <a:avLst/>
          </a:prstGeom>
        </p:spPr>
      </p:pic>
      <p:sp>
        <p:nvSpPr>
          <p:cNvPr id="3" name="TextBox 2"/>
          <p:cNvSpPr txBox="1"/>
          <p:nvPr/>
        </p:nvSpPr>
        <p:spPr>
          <a:xfrm>
            <a:off x="4052741" y="576103"/>
            <a:ext cx="5651545"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en-GB" sz="8000" dirty="0">
                <a:solidFill>
                  <a:schemeClr val="bg1"/>
                </a:solidFill>
                <a:latin typeface="Arial" charset="0"/>
                <a:ea typeface="Arial" charset="0"/>
                <a:cs typeface="Arial" charset="0"/>
              </a:rPr>
              <a:t>Welcome </a:t>
            </a:r>
          </a:p>
          <a:p>
            <a:pPr algn="ctr"/>
            <a:r>
              <a:rPr lang="en-GB" sz="3200" dirty="0">
                <a:solidFill>
                  <a:schemeClr val="bg1"/>
                </a:solidFill>
                <a:latin typeface="Arial" charset="0"/>
                <a:ea typeface="Arial" charset="0"/>
                <a:cs typeface="Arial" charset="0"/>
              </a:rPr>
              <a:t>to the Webinar Series on SPIS</a:t>
            </a:r>
            <a:endParaRPr kumimoji="0" lang="en-GB" sz="3200" b="0" i="0" u="none" strike="noStrike" cap="none" spc="0" normalizeH="0" baseline="0" dirty="0">
              <a:ln>
                <a:noFill/>
              </a:ln>
              <a:solidFill>
                <a:schemeClr val="bg1"/>
              </a:solidFill>
              <a:effectLst/>
              <a:uFillTx/>
              <a:latin typeface="Arial" charset="0"/>
              <a:ea typeface="Arial" charset="0"/>
              <a:cs typeface="Arial" charset="0"/>
              <a:sym typeface="Calibri"/>
            </a:endParaRPr>
          </a:p>
        </p:txBody>
      </p:sp>
      <p:sp>
        <p:nvSpPr>
          <p:cNvPr id="4" name="TextBox 3"/>
          <p:cNvSpPr txBox="1"/>
          <p:nvPr/>
        </p:nvSpPr>
        <p:spPr>
          <a:xfrm flipH="1">
            <a:off x="1334870" y="4798931"/>
            <a:ext cx="9952724" cy="1631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3200" dirty="0">
                <a:solidFill>
                  <a:schemeClr val="bg1"/>
                </a:solidFill>
                <a:latin typeface="Arial" charset="0"/>
                <a:ea typeface="Arial" charset="0"/>
                <a:cs typeface="Arial" charset="0"/>
              </a:rPr>
              <a:t>brought to you by </a:t>
            </a:r>
          </a:p>
          <a:p>
            <a:r>
              <a:rPr lang="en-GB" sz="3200" b="1" dirty="0">
                <a:solidFill>
                  <a:schemeClr val="bg1"/>
                </a:solidFill>
                <a:latin typeface="Arial" charset="0"/>
                <a:ea typeface="Arial" charset="0"/>
                <a:cs typeface="Arial" charset="0"/>
              </a:rPr>
              <a:t>Water and Energy for Food</a:t>
            </a:r>
            <a:r>
              <a:rPr lang="en-GB" sz="3200" dirty="0">
                <a:solidFill>
                  <a:schemeClr val="bg1"/>
                </a:solidFill>
                <a:latin typeface="Arial" charset="0"/>
                <a:ea typeface="Arial" charset="0"/>
                <a:cs typeface="Arial" charset="0"/>
              </a:rPr>
              <a:t> WE4F</a:t>
            </a:r>
          </a:p>
          <a:p>
            <a:br>
              <a:rPr lang="en-GB" dirty="0">
                <a:solidFill>
                  <a:schemeClr val="bg1"/>
                </a:solidFill>
                <a:latin typeface="Arial" charset="0"/>
                <a:ea typeface="Arial" charset="0"/>
                <a:cs typeface="Arial" charset="0"/>
              </a:rPr>
            </a:br>
            <a:r>
              <a:rPr lang="en-GB" dirty="0">
                <a:solidFill>
                  <a:schemeClr val="bg1"/>
                </a:solidFill>
                <a:latin typeface="Arial" charset="0"/>
                <a:ea typeface="Arial" charset="0"/>
                <a:cs typeface="Arial" charset="0"/>
              </a:rPr>
              <a:t>developed by Margraf Publishers on the basis of the «Energypedia Toolbox»</a:t>
            </a:r>
            <a:endParaRPr kumimoji="0" lang="en-GB" sz="1800" b="0" i="0" u="none" strike="noStrike" cap="none" spc="0" normalizeH="0" baseline="0" dirty="0">
              <a:ln>
                <a:noFill/>
              </a:ln>
              <a:solidFill>
                <a:srgbClr val="000000"/>
              </a:solidFill>
              <a:effectLst/>
              <a:uFillTx/>
              <a:sym typeface="Calibri"/>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70668" y="5806302"/>
            <a:ext cx="1442828" cy="558514"/>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33218" y="5839821"/>
            <a:ext cx="498481" cy="519252"/>
          </a:xfrm>
          <a:prstGeom prst="rect">
            <a:avLst/>
          </a:prstGeom>
        </p:spPr>
      </p:pic>
    </p:spTree>
    <p:extLst>
      <p:ext uri="{BB962C8B-B14F-4D97-AF65-F5344CB8AC3E}">
        <p14:creationId xmlns:p14="http://schemas.microsoft.com/office/powerpoint/2010/main" val="213519276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Videos</a:t>
            </a:r>
          </a:p>
        </p:txBody>
      </p:sp>
      <p:sp>
        <p:nvSpPr>
          <p:cNvPr id="3" name="Text Placeholder 2"/>
          <p:cNvSpPr>
            <a:spLocks noGrp="1"/>
          </p:cNvSpPr>
          <p:nvPr>
            <p:ph type="body" idx="1"/>
          </p:nvPr>
        </p:nvSpPr>
        <p:spPr/>
        <p:txBody>
          <a:bodyPr>
            <a:normAutofit/>
          </a:bodyPr>
          <a:lstStyle/>
          <a:p>
            <a:pPr marL="0" indent="0">
              <a:buNone/>
            </a:pPr>
            <a:r>
              <a:rPr lang="de-DE" b="1" dirty="0" err="1"/>
              <a:t>Please</a:t>
            </a:r>
            <a:r>
              <a:rPr lang="de-DE" b="1" dirty="0"/>
              <a:t> </a:t>
            </a:r>
            <a:r>
              <a:rPr lang="de-DE" b="1" dirty="0" err="1"/>
              <a:t>watch</a:t>
            </a:r>
            <a:r>
              <a:rPr lang="de-DE" b="1" dirty="0"/>
              <a:t>:</a:t>
            </a:r>
          </a:p>
          <a:p>
            <a:pPr>
              <a:buFont typeface="Wingdings" charset="2"/>
              <a:buChar char="ü"/>
            </a:pPr>
            <a:endParaRPr lang="de-DE" dirty="0"/>
          </a:p>
          <a:p>
            <a:pPr>
              <a:buFont typeface="Wingdings" charset="2"/>
              <a:buChar char="ü"/>
            </a:pPr>
            <a:r>
              <a:rPr lang="de-DE" dirty="0"/>
              <a:t>«Hands-On Video» - </a:t>
            </a:r>
            <a:r>
              <a:rPr lang="de-DE" b="1" dirty="0">
                <a:hlinkClick r:id="rId3"/>
              </a:rPr>
              <a:t>How Drip Irrigation works: </a:t>
            </a:r>
            <a:r>
              <a:rPr lang="de-DE" b="1" dirty="0"/>
              <a:t>	</a:t>
            </a:r>
          </a:p>
          <a:p>
            <a:pPr>
              <a:buFont typeface="Wingdings" charset="2"/>
              <a:buChar char="ü"/>
            </a:pPr>
            <a:endParaRPr lang="de-DE" dirty="0"/>
          </a:p>
          <a:p>
            <a:pPr>
              <a:buFont typeface="Wingdings" charset="2"/>
              <a:buChar char="ü"/>
            </a:pPr>
            <a:r>
              <a:rPr lang="de-DE" dirty="0"/>
              <a:t>«Hands-On Video» – </a:t>
            </a:r>
            <a:r>
              <a:rPr lang="de-DE" b="1" dirty="0">
                <a:hlinkClick r:id="rId4"/>
              </a:rPr>
              <a:t>How Irrigation with Mini/Micro Sprinklers work</a:t>
            </a:r>
            <a:endParaRPr lang="en-GB" dirty="0">
              <a:solidFill>
                <a:srgbClr val="FF0000"/>
              </a:solidFill>
            </a:endParaRPr>
          </a:p>
        </p:txBody>
      </p:sp>
      <p:sp>
        <p:nvSpPr>
          <p:cNvPr id="6" name="TextBox 5"/>
          <p:cNvSpPr txBox="1"/>
          <p:nvPr/>
        </p:nvSpPr>
        <p:spPr>
          <a:xfrm>
            <a:off x="7351805" y="450205"/>
            <a:ext cx="4001994" cy="461663"/>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Hand-Out: </a:t>
            </a:r>
            <a:r>
              <a:rPr lang="fr-FR" sz="2400" dirty="0">
                <a:ln w="0"/>
                <a:solidFill>
                  <a:schemeClr val="tx1"/>
                </a:solidFill>
                <a:effectLst>
                  <a:outerShdw blurRad="38100" dist="19050" dir="2700000" algn="tl" rotWithShape="0">
                    <a:schemeClr val="dk1">
                      <a:alpha val="40000"/>
                    </a:schemeClr>
                  </a:outerShdw>
                </a:effectLst>
                <a:latin typeface="Arial" charset="0"/>
                <a:ea typeface="Arial" charset="0"/>
                <a:cs typeface="Arial" charset="0"/>
              </a:rPr>
              <a:t>4.3</a:t>
            </a:r>
            <a:endPar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endParaRPr>
          </a:p>
        </p:txBody>
      </p:sp>
    </p:spTree>
    <p:extLst>
      <p:ext uri="{BB962C8B-B14F-4D97-AF65-F5344CB8AC3E}">
        <p14:creationId xmlns:p14="http://schemas.microsoft.com/office/powerpoint/2010/main" val="34595625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Homework</a:t>
            </a:r>
          </a:p>
        </p:txBody>
      </p:sp>
      <p:sp>
        <p:nvSpPr>
          <p:cNvPr id="3" name="Text Placeholder 2"/>
          <p:cNvSpPr>
            <a:spLocks noGrp="1"/>
          </p:cNvSpPr>
          <p:nvPr>
            <p:ph type="body" idx="1"/>
          </p:nvPr>
        </p:nvSpPr>
        <p:spPr>
          <a:xfrm>
            <a:off x="1973178" y="2006601"/>
            <a:ext cx="9380622" cy="4436728"/>
          </a:xfrm>
        </p:spPr>
        <p:txBody>
          <a:bodyPr>
            <a:normAutofit fontScale="85000" lnSpcReduction="20000"/>
          </a:bodyPr>
          <a:lstStyle/>
          <a:p>
            <a:pPr marL="514350" indent="-514350">
              <a:spcBef>
                <a:spcPts val="600"/>
              </a:spcBef>
              <a:buFont typeface="+mj-lt"/>
              <a:buAutoNum type="arabicPeriod"/>
            </a:pPr>
            <a:r>
              <a:rPr lang="en-AU" dirty="0"/>
              <a:t>Make yourself familiar with CCC Kenya questions on irrigation (Soil Tool) and </a:t>
            </a:r>
            <a:r>
              <a:rPr lang="en-AU" dirty="0">
                <a:solidFill>
                  <a:srgbClr val="FF0000"/>
                </a:solidFill>
              </a:rPr>
              <a:t>send</a:t>
            </a:r>
            <a:r>
              <a:rPr lang="en-AU" dirty="0"/>
              <a:t> filled out sheet 4: «Summary» of the «Soil Tool» (Data in the tool for demonstration only and do not apply to CCC Kenya). </a:t>
            </a:r>
          </a:p>
          <a:p>
            <a:pPr marL="0" indent="0">
              <a:spcBef>
                <a:spcPts val="600"/>
              </a:spcBef>
              <a:buNone/>
            </a:pPr>
            <a:r>
              <a:rPr lang="en-AU" dirty="0"/>
              <a:t>	Additional information: TAW = 100%</a:t>
            </a:r>
          </a:p>
          <a:p>
            <a:pPr marL="0" indent="0">
              <a:spcBef>
                <a:spcPts val="600"/>
              </a:spcBef>
              <a:buNone/>
            </a:pPr>
            <a:r>
              <a:rPr lang="en-AU" dirty="0"/>
              <a:t>	Irrigation depth = 10 mm (drip irrigation)</a:t>
            </a:r>
          </a:p>
          <a:p>
            <a:pPr marL="514350" indent="-514350">
              <a:buFont typeface="+mj-lt"/>
              <a:buAutoNum type="arabicPeriod"/>
            </a:pPr>
            <a:endParaRPr lang="en-AU" dirty="0"/>
          </a:p>
          <a:p>
            <a:pPr marL="514350" indent="-514350">
              <a:buFont typeface="+mj-lt"/>
              <a:buAutoNum type="arabicPeriod"/>
            </a:pPr>
            <a:r>
              <a:rPr lang="en-AU" dirty="0"/>
              <a:t>Watch the hands-on videos (see previous slide) </a:t>
            </a:r>
            <a:br>
              <a:rPr lang="en-AU" i="1" dirty="0"/>
            </a:br>
            <a:endParaRPr lang="en-AU" i="1" dirty="0"/>
          </a:p>
          <a:p>
            <a:pPr marL="514350" indent="-514350">
              <a:buFont typeface="+mj-lt"/>
              <a:buAutoNum type="arabicPeriod"/>
            </a:pPr>
            <a:r>
              <a:rPr lang="en-AU" dirty="0"/>
              <a:t>Refer to the </a:t>
            </a:r>
            <a:r>
              <a:rPr lang="en-AU" dirty="0">
                <a:hlinkClick r:id="rId3"/>
              </a:rPr>
              <a:t>screencast</a:t>
            </a:r>
            <a:br>
              <a:rPr lang="en-AU" dirty="0"/>
            </a:br>
            <a:endParaRPr lang="en-AU" dirty="0"/>
          </a:p>
          <a:p>
            <a:pPr marL="514350" indent="-514350">
              <a:buFont typeface="+mj-lt"/>
              <a:buAutoNum type="arabicPeriod"/>
            </a:pPr>
            <a:r>
              <a:rPr lang="en-AU" dirty="0"/>
              <a:t>Please fill in the evaluation in «Google Forms»</a:t>
            </a:r>
            <a:br>
              <a:rPr lang="en-AU" dirty="0"/>
            </a:br>
            <a:r>
              <a:rPr lang="en-AU" dirty="0">
                <a:solidFill>
                  <a:srgbClr val="FF0000"/>
                </a:solidFill>
              </a:rPr>
              <a:t>(add the address here) </a:t>
            </a:r>
            <a:br>
              <a:rPr lang="en-AU" dirty="0"/>
            </a:br>
            <a:endParaRPr lang="en-AU" dirty="0"/>
          </a:p>
        </p:txBody>
      </p:sp>
      <p:sp>
        <p:nvSpPr>
          <p:cNvPr id="4" name="TextBox 3"/>
          <p:cNvSpPr txBox="1"/>
          <p:nvPr/>
        </p:nvSpPr>
        <p:spPr>
          <a:xfrm>
            <a:off x="7351805" y="450205"/>
            <a:ext cx="4001994" cy="461663"/>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 2 Hand-</a:t>
            </a:r>
            <a:r>
              <a:rPr kumimoji="0" lang="fr-FR" sz="2400" i="0" u="none" strike="noStrike" normalizeH="0" baseline="0" dirty="0" err="1">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Outs</a:t>
            </a:r>
            <a:r>
              <a:rPr kumimoji="0" lang="fr-FR" sz="2400" i="0" u="none" strike="noStrike" normalizeH="0" baseline="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 4.1 &amp; 4.2</a:t>
            </a:r>
            <a:r>
              <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a:t>
            </a:r>
          </a:p>
        </p:txBody>
      </p:sp>
    </p:spTree>
    <p:extLst>
      <p:ext uri="{BB962C8B-B14F-4D97-AF65-F5344CB8AC3E}">
        <p14:creationId xmlns:p14="http://schemas.microsoft.com/office/powerpoint/2010/main" val="88211800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Presentation</a:t>
            </a:r>
          </a:p>
        </p:txBody>
      </p:sp>
      <p:sp>
        <p:nvSpPr>
          <p:cNvPr id="3" name="Text Placeholder 2"/>
          <p:cNvSpPr>
            <a:spLocks noGrp="1"/>
          </p:cNvSpPr>
          <p:nvPr>
            <p:ph type="body" idx="1"/>
          </p:nvPr>
        </p:nvSpPr>
        <p:spPr/>
        <p:txBody>
          <a:bodyPr/>
          <a:lstStyle/>
          <a:p>
            <a:r>
              <a:rPr lang="en-AU" dirty="0">
                <a:solidFill>
                  <a:srgbClr val="FF0000"/>
                </a:solidFill>
              </a:rPr>
              <a:t>Short presentation of a SPIS project by a participant</a:t>
            </a:r>
          </a:p>
          <a:p>
            <a:endParaRPr lang="en-AU" dirty="0">
              <a:solidFill>
                <a:srgbClr val="FF0000"/>
              </a:solidFill>
            </a:endParaRPr>
          </a:p>
        </p:txBody>
      </p:sp>
    </p:spTree>
    <p:extLst>
      <p:ext uri="{BB962C8B-B14F-4D97-AF65-F5344CB8AC3E}">
        <p14:creationId xmlns:p14="http://schemas.microsoft.com/office/powerpoint/2010/main" val="131772218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Grafik 27" descr="Grafik 2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01168" y="0"/>
            <a:ext cx="10908000" cy="6858000"/>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Grafik 8" descr="Grafik 8"/>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064887" y="0"/>
            <a:ext cx="13634073" cy="6858000"/>
          </a:xfrm>
          <a:prstGeom prst="rect">
            <a:avLst/>
          </a:prstGeom>
          <a:ln w="12700">
            <a:miter lim="400000"/>
          </a:ln>
        </p:spPr>
      </p:pic>
      <p:sp>
        <p:nvSpPr>
          <p:cNvPr id="136" name="Rechteck 9"/>
          <p:cNvSpPr/>
          <p:nvPr/>
        </p:nvSpPr>
        <p:spPr>
          <a:xfrm>
            <a:off x="-67056" y="-18330"/>
            <a:ext cx="11241024" cy="6894660"/>
          </a:xfrm>
          <a:prstGeom prst="rect">
            <a:avLst/>
          </a:prstGeom>
          <a:gradFill>
            <a:gsLst>
              <a:gs pos="30000">
                <a:srgbClr val="F6F8FC">
                  <a:alpha val="0"/>
                </a:srgbClr>
              </a:gs>
              <a:gs pos="73000">
                <a:srgbClr val="879637"/>
              </a:gs>
              <a:gs pos="99000">
                <a:srgbClr val="879637"/>
              </a:gs>
            </a:gsLst>
            <a:lin ang="10800000"/>
          </a:gradFill>
          <a:ln w="12700">
            <a:miter lim="400000"/>
          </a:ln>
        </p:spPr>
        <p:txBody>
          <a:bodyPr lIns="45719" rIns="45719" anchor="ctr"/>
          <a:lstStyle/>
          <a:p>
            <a:pPr algn="ctr">
              <a:defRPr>
                <a:solidFill>
                  <a:srgbClr val="FFFFFF"/>
                </a:solidFill>
              </a:defRPr>
            </a:pPr>
            <a:endParaRPr/>
          </a:p>
        </p:txBody>
      </p:sp>
      <p:sp>
        <p:nvSpPr>
          <p:cNvPr id="137" name="Title 1"/>
          <p:cNvSpPr txBox="1">
            <a:spLocks noGrp="1"/>
          </p:cNvSpPr>
          <p:nvPr>
            <p:ph type="title"/>
          </p:nvPr>
        </p:nvSpPr>
        <p:spPr>
          <a:xfrm>
            <a:off x="463221" y="2714538"/>
            <a:ext cx="4523876" cy="1013703"/>
          </a:xfrm>
          <a:prstGeom prst="rect">
            <a:avLst/>
          </a:prstGeom>
        </p:spPr>
        <p:txBody>
          <a:bodyPr>
            <a:normAutofit/>
          </a:bodyPr>
          <a:lstStyle/>
          <a:p>
            <a:r>
              <a:rPr lang="en-GB" sz="3200" cap="all" dirty="0"/>
              <a:t>WATER &amp; ENERGY FOR FOOD</a:t>
            </a:r>
            <a:endParaRPr sz="3200" dirty="0"/>
          </a:p>
        </p:txBody>
      </p:sp>
      <p:pic>
        <p:nvPicPr>
          <p:cNvPr id="138" name="Grafik 10" descr="Grafik 1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03098" y="43710"/>
            <a:ext cx="2286000" cy="2104669"/>
          </a:xfrm>
          <a:prstGeom prst="rect">
            <a:avLst/>
          </a:prstGeom>
          <a:ln w="12700">
            <a:miter lim="400000"/>
          </a:ln>
        </p:spPr>
      </p:pic>
      <p:sp>
        <p:nvSpPr>
          <p:cNvPr id="139" name="Rechteck 11"/>
          <p:cNvSpPr/>
          <p:nvPr/>
        </p:nvSpPr>
        <p:spPr>
          <a:xfrm>
            <a:off x="-67057" y="5714999"/>
            <a:ext cx="12668901" cy="116133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40" name="Textfeld 17"/>
          <p:cNvSpPr txBox="1"/>
          <p:nvPr/>
        </p:nvSpPr>
        <p:spPr>
          <a:xfrm>
            <a:off x="446891" y="3182239"/>
            <a:ext cx="5649109" cy="46166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a:solidFill>
                  <a:srgbClr val="FFFFFF"/>
                </a:solidFill>
                <a:latin typeface="Arial"/>
                <a:ea typeface="Arial"/>
                <a:cs typeface="Arial"/>
                <a:sym typeface="Arial"/>
              </a:defRPr>
            </a:lvl1pPr>
          </a:lstStyle>
          <a:p>
            <a:endParaRPr dirty="0"/>
          </a:p>
        </p:txBody>
      </p:sp>
      <p:pic>
        <p:nvPicPr>
          <p:cNvPr id="141" name="Grafik 3" descr="Grafik 3"/>
          <p:cNvPicPr>
            <a:picLocks noChangeAspect="1"/>
          </p:cNvPicPr>
          <p:nvPr/>
        </p:nvPicPr>
        <p:blipFill>
          <a:blip r:embed="rId4"/>
          <a:stretch>
            <a:fillRect/>
          </a:stretch>
        </p:blipFill>
        <p:spPr>
          <a:xfrm>
            <a:off x="-4030172" y="3728241"/>
            <a:ext cx="6739002" cy="1617457"/>
          </a:xfrm>
          <a:prstGeom prst="rect">
            <a:avLst/>
          </a:prstGeom>
          <a:ln w="12700">
            <a:miter lim="400000"/>
          </a:ln>
        </p:spPr>
      </p:pic>
      <p:pic>
        <p:nvPicPr>
          <p:cNvPr id="142" name="Grafik 18" descr="Grafik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13935" y="5704900"/>
            <a:ext cx="8657864" cy="1283950"/>
          </a:xfrm>
          <a:prstGeom prst="rect">
            <a:avLst/>
          </a:prstGeom>
          <a:ln w="12700">
            <a:miter lim="400000"/>
          </a:ln>
        </p:spPr>
      </p:pic>
      <p:pic>
        <p:nvPicPr>
          <p:cNvPr id="3" name="Picture 2">
            <a:extLst>
              <a:ext uri="{FF2B5EF4-FFF2-40B4-BE49-F238E27FC236}">
                <a16:creationId xmlns:a16="http://schemas.microsoft.com/office/drawing/2014/main" id="{D95F2012-95C6-490C-B277-A389E4E47D3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91758" y="5956693"/>
            <a:ext cx="1696431" cy="656562"/>
          </a:xfrm>
          <a:prstGeom prst="rect">
            <a:avLst/>
          </a:prstGeom>
        </p:spPr>
      </p:pic>
    </p:spTree>
    <p:extLst>
      <p:ext uri="{BB962C8B-B14F-4D97-AF65-F5344CB8AC3E}">
        <p14:creationId xmlns:p14="http://schemas.microsoft.com/office/powerpoint/2010/main" val="171850822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 to the Webinar-series</a:t>
            </a:r>
          </a:p>
        </p:txBody>
      </p:sp>
      <p:sp>
        <p:nvSpPr>
          <p:cNvPr id="3" name="Text Placeholder 2"/>
          <p:cNvSpPr>
            <a:spLocks noGrp="1"/>
          </p:cNvSpPr>
          <p:nvPr>
            <p:ph type="body" idx="1"/>
          </p:nvPr>
        </p:nvSpPr>
        <p:spPr/>
        <p:txBody>
          <a:bodyPr>
            <a:normAutofit lnSpcReduction="10000"/>
          </a:bodyPr>
          <a:lstStyle/>
          <a:p>
            <a:pPr>
              <a:buFont typeface="Arial" charset="0"/>
              <a:buChar char="•"/>
            </a:pPr>
            <a:r>
              <a:rPr lang="en-GB" dirty="0">
                <a:solidFill>
                  <a:schemeClr val="tx1">
                    <a:lumMod val="65000"/>
                    <a:lumOff val="35000"/>
                  </a:schemeClr>
                </a:solidFill>
              </a:rPr>
              <a:t>In a sequence of six webinars of 1:45 hrs each, you will be familiarised with the use of the most important Excel tools in the SPIS-Toolbox</a:t>
            </a:r>
          </a:p>
          <a:p>
            <a:pPr>
              <a:buFont typeface="Arial" charset="0"/>
              <a:buChar char="•"/>
            </a:pPr>
            <a:r>
              <a:rPr lang="en-GB" dirty="0">
                <a:solidFill>
                  <a:schemeClr val="tx1">
                    <a:lumMod val="65000"/>
                    <a:lumOff val="35000"/>
                  </a:schemeClr>
                </a:solidFill>
              </a:rPr>
              <a:t>At the end of the six webinars, you should be able to advise farmers on the use of SPIS for agricultural irrigation</a:t>
            </a:r>
          </a:p>
          <a:p>
            <a:pPr>
              <a:buFont typeface="Arial" charset="0"/>
              <a:buChar char="•"/>
            </a:pPr>
            <a:r>
              <a:rPr lang="en-GB" dirty="0">
                <a:solidFill>
                  <a:schemeClr val="tx1">
                    <a:lumMod val="65000"/>
                    <a:lumOff val="35000"/>
                  </a:schemeClr>
                </a:solidFill>
              </a:rPr>
              <a:t>The training material consists of the agenda and corresponding resources (videos, additional documents, test questions)</a:t>
            </a:r>
          </a:p>
        </p:txBody>
      </p:sp>
    </p:spTree>
    <p:extLst>
      <p:ext uri="{BB962C8B-B14F-4D97-AF65-F5344CB8AC3E}">
        <p14:creationId xmlns:p14="http://schemas.microsoft.com/office/powerpoint/2010/main" val="153964562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448882"/>
              </p:ext>
            </p:extLst>
          </p:nvPr>
        </p:nvGraphicFramePr>
        <p:xfrm>
          <a:off x="1164771" y="646328"/>
          <a:ext cx="11027229" cy="6211671"/>
        </p:xfrm>
        <a:graphic>
          <a:graphicData uri="http://schemas.openxmlformats.org/drawingml/2006/table">
            <a:tbl>
              <a:tblPr firstRow="1" bandRow="1">
                <a:tableStyleId>{69C7853C-536D-4A76-A0AE-DD22124D55A5}</a:tableStyleId>
              </a:tblPr>
              <a:tblGrid>
                <a:gridCol w="1672327">
                  <a:extLst>
                    <a:ext uri="{9D8B030D-6E8A-4147-A177-3AD203B41FA5}">
                      <a16:colId xmlns:a16="http://schemas.microsoft.com/office/drawing/2014/main" val="20000"/>
                    </a:ext>
                  </a:extLst>
                </a:gridCol>
                <a:gridCol w="4317647">
                  <a:extLst>
                    <a:ext uri="{9D8B030D-6E8A-4147-A177-3AD203B41FA5}">
                      <a16:colId xmlns:a16="http://schemas.microsoft.com/office/drawing/2014/main" val="20001"/>
                    </a:ext>
                  </a:extLst>
                </a:gridCol>
                <a:gridCol w="5037255">
                  <a:extLst>
                    <a:ext uri="{9D8B030D-6E8A-4147-A177-3AD203B41FA5}">
                      <a16:colId xmlns:a16="http://schemas.microsoft.com/office/drawing/2014/main" val="20002"/>
                    </a:ext>
                  </a:extLst>
                </a:gridCol>
              </a:tblGrid>
              <a:tr h="518759">
                <a:tc>
                  <a:txBody>
                    <a:bodyPr/>
                    <a:lstStyle/>
                    <a:p>
                      <a:pPr algn="l"/>
                      <a:r>
                        <a:rPr lang="en-US" sz="2000" noProof="0" dirty="0"/>
                        <a:t>Time</a:t>
                      </a:r>
                    </a:p>
                  </a:txBody>
                  <a:tcPr>
                    <a:solidFill>
                      <a:srgbClr val="798B29"/>
                    </a:solidFill>
                  </a:tcPr>
                </a:tc>
                <a:tc>
                  <a:txBody>
                    <a:bodyPr/>
                    <a:lstStyle/>
                    <a:p>
                      <a:pPr algn="l"/>
                      <a:r>
                        <a:rPr lang="en-GB" sz="2000" noProof="0" dirty="0"/>
                        <a:t>Topic</a:t>
                      </a:r>
                    </a:p>
                  </a:txBody>
                  <a:tcPr>
                    <a:solidFill>
                      <a:srgbClr val="798B29"/>
                    </a:solidFill>
                  </a:tcPr>
                </a:tc>
                <a:tc>
                  <a:txBody>
                    <a:bodyPr/>
                    <a:lstStyle/>
                    <a:p>
                      <a:pPr algn="l"/>
                      <a:r>
                        <a:rPr lang="en-US" sz="2000" noProof="0" dirty="0"/>
                        <a:t>Remark</a:t>
                      </a:r>
                    </a:p>
                  </a:txBody>
                  <a:tcPr>
                    <a:solidFill>
                      <a:srgbClr val="798B29"/>
                    </a:solidFill>
                  </a:tcPr>
                </a:tc>
                <a:extLst>
                  <a:ext uri="{0D108BD9-81ED-4DB2-BD59-A6C34878D82A}">
                    <a16:rowId xmlns:a16="http://schemas.microsoft.com/office/drawing/2014/main" val="10000"/>
                  </a:ext>
                </a:extLst>
              </a:tr>
              <a:tr h="478852">
                <a:tc>
                  <a:txBody>
                    <a:bodyPr/>
                    <a:lstStyle/>
                    <a:p>
                      <a:pPr algn="l"/>
                      <a:r>
                        <a:rPr lang="en-US" sz="1800" noProof="0" dirty="0">
                          <a:solidFill>
                            <a:srgbClr val="FF0000"/>
                          </a:solidFill>
                        </a:rPr>
                        <a:t>23:45</a:t>
                      </a:r>
                    </a:p>
                  </a:txBody>
                  <a:tcPr/>
                </a:tc>
                <a:tc>
                  <a:txBody>
                    <a:bodyPr/>
                    <a:lstStyle/>
                    <a:p>
                      <a:pPr algn="l"/>
                      <a:r>
                        <a:rPr lang="en-GB" sz="1800" noProof="0" dirty="0"/>
                        <a:t>Room is open</a:t>
                      </a:r>
                    </a:p>
                  </a:txBody>
                  <a:tcPr/>
                </a:tc>
                <a:tc>
                  <a:txBody>
                    <a:bodyPr/>
                    <a:lstStyle/>
                    <a:p>
                      <a:pPr algn="l"/>
                      <a:r>
                        <a:rPr lang="en-US" sz="1800" noProof="0" dirty="0">
                          <a:solidFill>
                            <a:srgbClr val="FF0000"/>
                          </a:solidFill>
                        </a:rPr>
                        <a:t>Insert the address here</a:t>
                      </a:r>
                    </a:p>
                  </a:txBody>
                  <a:tcPr/>
                </a:tc>
                <a:extLst>
                  <a:ext uri="{0D108BD9-81ED-4DB2-BD59-A6C34878D82A}">
                    <a16:rowId xmlns:a16="http://schemas.microsoft.com/office/drawing/2014/main" val="10001"/>
                  </a:ext>
                </a:extLst>
              </a:tr>
              <a:tr h="490272">
                <a:tc>
                  <a:txBody>
                    <a:bodyPr/>
                    <a:lstStyle/>
                    <a:p>
                      <a:pPr algn="l"/>
                      <a:r>
                        <a:rPr lang="en-US" sz="1800" noProof="0" dirty="0">
                          <a:solidFill>
                            <a:srgbClr val="FF0000"/>
                          </a:solidFill>
                        </a:rPr>
                        <a:t>00:00</a:t>
                      </a:r>
                    </a:p>
                  </a:txBody>
                  <a:tcPr/>
                </a:tc>
                <a:tc>
                  <a:txBody>
                    <a:bodyPr/>
                    <a:lstStyle/>
                    <a:p>
                      <a:pPr algn="l"/>
                      <a:r>
                        <a:rPr lang="en-GB" sz="1800" noProof="0" dirty="0"/>
                        <a:t>Welcome</a:t>
                      </a:r>
                    </a:p>
                  </a:txBody>
                  <a:tcPr/>
                </a:tc>
                <a:tc>
                  <a:txBody>
                    <a:bodyPr/>
                    <a:lstStyle/>
                    <a:p>
                      <a:pPr algn="l"/>
                      <a:r>
                        <a:rPr lang="en-US" sz="1800" noProof="0" dirty="0"/>
                        <a:t>Introduction to the topic</a:t>
                      </a:r>
                    </a:p>
                  </a:txBody>
                  <a:tcPr/>
                </a:tc>
                <a:extLst>
                  <a:ext uri="{0D108BD9-81ED-4DB2-BD59-A6C34878D82A}">
                    <a16:rowId xmlns:a16="http://schemas.microsoft.com/office/drawing/2014/main" val="10002"/>
                  </a:ext>
                </a:extLst>
              </a:tr>
              <a:tr h="685912">
                <a:tc>
                  <a:txBody>
                    <a:bodyPr/>
                    <a:lstStyle/>
                    <a:p>
                      <a:pPr algn="l"/>
                      <a:r>
                        <a:rPr lang="en-US" sz="1800" noProof="0" dirty="0">
                          <a:solidFill>
                            <a:srgbClr val="FF0000"/>
                          </a:solidFill>
                        </a:rPr>
                        <a:t>00:05</a:t>
                      </a:r>
                    </a:p>
                  </a:txBody>
                  <a:tcPr/>
                </a:tc>
                <a:tc>
                  <a:txBody>
                    <a:bodyPr/>
                    <a:lstStyle/>
                    <a:p>
                      <a:pPr algn="l"/>
                      <a:r>
                        <a:rPr lang="en-GB" sz="1800" noProof="0" dirty="0"/>
                        <a:t>Today’s objectives </a:t>
                      </a:r>
                    </a:p>
                  </a:txBody>
                  <a:tcPr/>
                </a:tc>
                <a:tc>
                  <a:txBody>
                    <a:bodyPr/>
                    <a:lstStyle/>
                    <a:p>
                      <a:pPr algn="l"/>
                      <a:r>
                        <a:rPr lang="en-US" sz="1800" noProof="0" dirty="0"/>
                        <a:t>Who is online? Where</a:t>
                      </a:r>
                      <a:r>
                        <a:rPr lang="en-US" sz="1800" baseline="0" noProof="0" dirty="0"/>
                        <a:t> do the participants stand? </a:t>
                      </a:r>
                      <a:r>
                        <a:rPr lang="en-US" sz="1800" noProof="0" dirty="0"/>
                        <a:t>Program &amp; Objectives</a:t>
                      </a:r>
                    </a:p>
                  </a:txBody>
                  <a:tcPr/>
                </a:tc>
                <a:extLst>
                  <a:ext uri="{0D108BD9-81ED-4DB2-BD59-A6C34878D82A}">
                    <a16:rowId xmlns:a16="http://schemas.microsoft.com/office/drawing/2014/main" val="10003"/>
                  </a:ext>
                </a:extLst>
              </a:tr>
              <a:tr h="478852">
                <a:tc>
                  <a:txBody>
                    <a:bodyPr/>
                    <a:lstStyle/>
                    <a:p>
                      <a:pPr algn="l"/>
                      <a:r>
                        <a:rPr lang="en-US" sz="1800" noProof="0" dirty="0">
                          <a:solidFill>
                            <a:srgbClr val="FF0000"/>
                          </a:solidFill>
                        </a:rPr>
                        <a:t>00:10</a:t>
                      </a:r>
                    </a:p>
                  </a:txBody>
                  <a:tcPr/>
                </a:tc>
                <a:tc>
                  <a:txBody>
                    <a:bodyPr/>
                    <a:lstStyle/>
                    <a:p>
                      <a:pPr algn="l"/>
                      <a:r>
                        <a:rPr lang="en-GB" sz="1800" noProof="0" dirty="0"/>
                        <a:t>Homework of Webinar III</a:t>
                      </a:r>
                    </a:p>
                  </a:txBody>
                  <a:tcPr/>
                </a:tc>
                <a:tc>
                  <a:txBody>
                    <a:bodyPr/>
                    <a:lstStyle/>
                    <a:p>
                      <a:pPr algn="l"/>
                      <a:r>
                        <a:rPr lang="en-US" sz="1800" noProof="0" dirty="0"/>
                        <a:t>Solutions and Discussion «Pump Sizing</a:t>
                      </a:r>
                      <a:r>
                        <a:rPr lang="en-US" sz="1800" baseline="0" noProof="0" dirty="0"/>
                        <a:t>»</a:t>
                      </a:r>
                      <a:endParaRPr lang="en-US" sz="1800" noProof="0" dirty="0"/>
                    </a:p>
                  </a:txBody>
                  <a:tcPr/>
                </a:tc>
                <a:extLst>
                  <a:ext uri="{0D108BD9-81ED-4DB2-BD59-A6C34878D82A}">
                    <a16:rowId xmlns:a16="http://schemas.microsoft.com/office/drawing/2014/main" val="10004"/>
                  </a:ext>
                </a:extLst>
              </a:tr>
              <a:tr h="478852">
                <a:tc>
                  <a:txBody>
                    <a:bodyPr/>
                    <a:lstStyle/>
                    <a:p>
                      <a:pPr algn="l"/>
                      <a:r>
                        <a:rPr lang="en-US" sz="1800" noProof="0" dirty="0">
                          <a:solidFill>
                            <a:srgbClr val="FF0000"/>
                          </a:solidFill>
                        </a:rPr>
                        <a:t>00:35</a:t>
                      </a:r>
                    </a:p>
                  </a:txBody>
                  <a:tcPr/>
                </a:tc>
                <a:tc>
                  <a:txBody>
                    <a:bodyPr/>
                    <a:lstStyle/>
                    <a:p>
                      <a:pPr algn="l"/>
                      <a:r>
                        <a:rPr lang="en-GB" sz="1800" noProof="0" dirty="0"/>
                        <a:t>Poll</a:t>
                      </a:r>
                    </a:p>
                  </a:txBody>
                  <a:tcPr/>
                </a:tc>
                <a:tc>
                  <a:txBody>
                    <a:bodyPr/>
                    <a:lstStyle/>
                    <a:p>
                      <a:pPr algn="l"/>
                      <a:r>
                        <a:rPr lang="en-US" sz="1800" noProof="0" dirty="0"/>
                        <a:t>Are there burning</a:t>
                      </a:r>
                      <a:r>
                        <a:rPr lang="en-US" sz="1800" baseline="0" noProof="0" dirty="0"/>
                        <a:t> questions</a:t>
                      </a:r>
                      <a:r>
                        <a:rPr lang="en-US" sz="1800" noProof="0" dirty="0"/>
                        <a:t>?</a:t>
                      </a:r>
                    </a:p>
                  </a:txBody>
                  <a:tcPr/>
                </a:tc>
                <a:extLst>
                  <a:ext uri="{0D108BD9-81ED-4DB2-BD59-A6C34878D82A}">
                    <a16:rowId xmlns:a16="http://schemas.microsoft.com/office/drawing/2014/main" val="10005"/>
                  </a:ext>
                </a:extLst>
              </a:tr>
              <a:tr h="478852">
                <a:tc>
                  <a:txBody>
                    <a:bodyPr/>
                    <a:lstStyle/>
                    <a:p>
                      <a:pPr algn="l"/>
                      <a:r>
                        <a:rPr lang="en-US" sz="1800" noProof="0" dirty="0">
                          <a:solidFill>
                            <a:srgbClr val="FF0000"/>
                          </a:solidFill>
                        </a:rPr>
                        <a:t>00:40</a:t>
                      </a:r>
                    </a:p>
                  </a:txBody>
                  <a:tcPr/>
                </a:tc>
                <a:tc>
                  <a:txBody>
                    <a:bodyPr/>
                    <a:lstStyle/>
                    <a:p>
                      <a:pPr algn="l"/>
                      <a:r>
                        <a:rPr lang="en-GB" sz="1800" noProof="0" dirty="0"/>
                        <a:t>Icebreaker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noProof="0" dirty="0">
                          <a:solidFill>
                            <a:srgbClr val="FF0000"/>
                          </a:solidFill>
                        </a:rPr>
                        <a:t>Decide on an icebreaker game</a:t>
                      </a:r>
                    </a:p>
                  </a:txBody>
                  <a:tcPr/>
                </a:tc>
                <a:extLst>
                  <a:ext uri="{0D108BD9-81ED-4DB2-BD59-A6C34878D82A}">
                    <a16:rowId xmlns:a16="http://schemas.microsoft.com/office/drawing/2014/main" val="10006"/>
                  </a:ext>
                </a:extLst>
              </a:tr>
              <a:tr h="478852">
                <a:tc>
                  <a:txBody>
                    <a:bodyPr/>
                    <a:lstStyle/>
                    <a:p>
                      <a:pPr algn="l"/>
                      <a:r>
                        <a:rPr lang="en-US" sz="1800" noProof="0" dirty="0">
                          <a:solidFill>
                            <a:srgbClr val="FF0000"/>
                          </a:solidFill>
                        </a:rPr>
                        <a:t>00:50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noProof="0" dirty="0"/>
                        <a:t>Toolbox:</a:t>
                      </a:r>
                      <a:r>
                        <a:rPr lang="en-GB" sz="1800" baseline="0" noProof="0" dirty="0"/>
                        <a:t> The Soil Tool</a:t>
                      </a:r>
                      <a:endParaRPr lang="en-GB" sz="18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noProof="0" dirty="0"/>
                    </a:p>
                  </a:txBody>
                  <a:tcPr/>
                </a:tc>
                <a:extLst>
                  <a:ext uri="{0D108BD9-81ED-4DB2-BD59-A6C34878D82A}">
                    <a16:rowId xmlns:a16="http://schemas.microsoft.com/office/drawing/2014/main" val="10007"/>
                  </a:ext>
                </a:extLst>
              </a:tr>
              <a:tr h="478852">
                <a:tc>
                  <a:txBody>
                    <a:bodyPr/>
                    <a:lstStyle/>
                    <a:p>
                      <a:pPr algn="l"/>
                      <a:r>
                        <a:rPr lang="en-US" sz="1800" noProof="0" dirty="0">
                          <a:solidFill>
                            <a:srgbClr val="FF0000"/>
                          </a:solidFill>
                        </a:rPr>
                        <a:t>01:00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noProof="0" dirty="0"/>
                        <a:t>Group work</a:t>
                      </a:r>
                    </a:p>
                  </a:txBody>
                  <a:tcPr/>
                </a:tc>
                <a:tc>
                  <a:txBody>
                    <a:bodyPr/>
                    <a:lstStyle/>
                    <a:p>
                      <a:pPr algn="l"/>
                      <a:endParaRPr lang="en-US" sz="1800" noProof="0" dirty="0">
                        <a:solidFill>
                          <a:schemeClr val="tx1"/>
                        </a:solidFill>
                      </a:endParaRPr>
                    </a:p>
                  </a:txBody>
                  <a:tcPr/>
                </a:tc>
                <a:extLst>
                  <a:ext uri="{0D108BD9-81ED-4DB2-BD59-A6C34878D82A}">
                    <a16:rowId xmlns:a16="http://schemas.microsoft.com/office/drawing/2014/main" val="10008"/>
                  </a:ext>
                </a:extLst>
              </a:tr>
              <a:tr h="478852">
                <a:tc>
                  <a:txBody>
                    <a:bodyPr/>
                    <a:lstStyle/>
                    <a:p>
                      <a:pPr algn="l"/>
                      <a:r>
                        <a:rPr lang="en-US" sz="1800" noProof="0" dirty="0">
                          <a:solidFill>
                            <a:srgbClr val="FF0000"/>
                          </a:solidFill>
                        </a:rPr>
                        <a:t>01:20</a:t>
                      </a:r>
                    </a:p>
                  </a:txBody>
                  <a:tcPr/>
                </a:tc>
                <a:tc>
                  <a:txBody>
                    <a:bodyPr/>
                    <a:lstStyle/>
                    <a:p>
                      <a:pPr algn="l"/>
                      <a:r>
                        <a:rPr lang="en-GB" sz="1800" noProof="0" dirty="0"/>
                        <a:t>Homework</a:t>
                      </a:r>
                    </a:p>
                  </a:txBody>
                  <a:tcPr/>
                </a:tc>
                <a:tc>
                  <a:txBody>
                    <a:bodyPr/>
                    <a:lstStyle/>
                    <a:p>
                      <a:pPr algn="l"/>
                      <a:endParaRPr lang="en-US" sz="1800" noProof="0" dirty="0"/>
                    </a:p>
                  </a:txBody>
                  <a:tcPr/>
                </a:tc>
                <a:extLst>
                  <a:ext uri="{0D108BD9-81ED-4DB2-BD59-A6C34878D82A}">
                    <a16:rowId xmlns:a16="http://schemas.microsoft.com/office/drawing/2014/main" val="10009"/>
                  </a:ext>
                </a:extLst>
              </a:tr>
              <a:tr h="685912">
                <a:tc>
                  <a:txBody>
                    <a:bodyPr/>
                    <a:lstStyle/>
                    <a:p>
                      <a:pPr algn="l"/>
                      <a:r>
                        <a:rPr lang="en-US" sz="1800" noProof="0" dirty="0">
                          <a:solidFill>
                            <a:srgbClr val="FF0000"/>
                          </a:solidFill>
                        </a:rPr>
                        <a:t>01:30</a:t>
                      </a:r>
                    </a:p>
                  </a:txBody>
                  <a:tcPr/>
                </a:tc>
                <a:tc>
                  <a:txBody>
                    <a:bodyPr/>
                    <a:lstStyle/>
                    <a:p>
                      <a:pPr algn="l"/>
                      <a:r>
                        <a:rPr lang="en-GB" sz="1800" b="0" i="0" u="none" strike="noStrike" cap="none" spc="0" baseline="0" noProof="0" dirty="0">
                          <a:ln>
                            <a:noFill/>
                          </a:ln>
                          <a:solidFill>
                            <a:schemeClr val="dk1"/>
                          </a:solidFill>
                          <a:uFillTx/>
                          <a:latin typeface="+mn-lt"/>
                          <a:ea typeface="+mn-ea"/>
                          <a:cs typeface="+mn-cs"/>
                          <a:sym typeface="Calibri"/>
                        </a:rPr>
                        <a:t>Presentation of a SPIS project </a:t>
                      </a:r>
                      <a:endParaRPr lang="en-GB" sz="18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a:solidFill>
                            <a:srgbClr val="FF0000"/>
                          </a:solidFill>
                        </a:rPr>
                        <a:t>Insert the topic and the name of the participant (s) here (as agreed on during the last webinar)</a:t>
                      </a:r>
                    </a:p>
                  </a:txBody>
                  <a:tcPr/>
                </a:tc>
                <a:extLst>
                  <a:ext uri="{0D108BD9-81ED-4DB2-BD59-A6C34878D82A}">
                    <a16:rowId xmlns:a16="http://schemas.microsoft.com/office/drawing/2014/main" val="10010"/>
                  </a:ext>
                </a:extLst>
              </a:tr>
              <a:tr h="478852">
                <a:tc>
                  <a:txBody>
                    <a:bodyPr/>
                    <a:lstStyle/>
                    <a:p>
                      <a:pPr algn="l"/>
                      <a:r>
                        <a:rPr lang="en-US" sz="1800" noProof="0" dirty="0">
                          <a:solidFill>
                            <a:srgbClr val="FF0000"/>
                          </a:solidFill>
                        </a:rPr>
                        <a:t>01:45</a:t>
                      </a:r>
                    </a:p>
                  </a:txBody>
                  <a:tcPr/>
                </a:tc>
                <a:tc>
                  <a:txBody>
                    <a:bodyPr/>
                    <a:lstStyle/>
                    <a:p>
                      <a:pPr algn="l"/>
                      <a:r>
                        <a:rPr lang="en-GB" sz="1800" noProof="0" dirty="0"/>
                        <a:t>Farewell &amp; Outlook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a:solidFill>
                            <a:srgbClr val="FF0000"/>
                          </a:solidFill>
                        </a:rPr>
                        <a:t>Evaluation</a:t>
                      </a:r>
                      <a:r>
                        <a:rPr lang="en-GB" sz="1800" baseline="0" noProof="0" dirty="0">
                          <a:solidFill>
                            <a:srgbClr val="FF0000"/>
                          </a:solidFill>
                        </a:rPr>
                        <a:t>, next presentation</a:t>
                      </a:r>
                      <a:endParaRPr lang="en-GB" sz="1800" noProof="0" dirty="0">
                        <a:solidFill>
                          <a:srgbClr val="FF0000"/>
                        </a:solidFill>
                      </a:endParaRPr>
                    </a:p>
                  </a:txBody>
                  <a:tcPr/>
                </a:tc>
                <a:extLst>
                  <a:ext uri="{0D108BD9-81ED-4DB2-BD59-A6C34878D82A}">
                    <a16:rowId xmlns:a16="http://schemas.microsoft.com/office/drawing/2014/main" val="10011"/>
                  </a:ext>
                </a:extLst>
              </a:tr>
            </a:tbl>
          </a:graphicData>
        </a:graphic>
      </p:graphicFrame>
      <p:sp>
        <p:nvSpPr>
          <p:cNvPr id="3" name="TextBox 2"/>
          <p:cNvSpPr txBox="1"/>
          <p:nvPr/>
        </p:nvSpPr>
        <p:spPr>
          <a:xfrm flipH="1">
            <a:off x="1164770" y="4"/>
            <a:ext cx="11027229" cy="646329"/>
          </a:xfrm>
          <a:prstGeom prst="rect">
            <a:avLst/>
          </a:prstGeom>
          <a:solidFill>
            <a:srgbClr val="798B2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1"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00000"/>
                </a:solidFill>
                <a:effectLst/>
                <a:uFillTx/>
                <a:latin typeface="+mn-lt"/>
                <a:ea typeface="+mn-ea"/>
                <a:cs typeface="+mn-cs"/>
                <a:sym typeface="Calibri"/>
              </a:rPr>
              <a:t>Agenda Webinar IV – The complexities</a:t>
            </a:r>
            <a:r>
              <a:rPr kumimoji="0" lang="en-GB" sz="1800" b="1" i="0" u="none" strike="noStrike" cap="none" spc="0" normalizeH="0" dirty="0">
                <a:ln>
                  <a:noFill/>
                </a:ln>
                <a:solidFill>
                  <a:srgbClr val="000000"/>
                </a:solidFill>
                <a:effectLst/>
                <a:uFillTx/>
                <a:latin typeface="+mn-lt"/>
                <a:ea typeface="+mn-ea"/>
                <a:cs typeface="+mn-cs"/>
                <a:sym typeface="Calibri"/>
              </a:rPr>
              <a:t> of Irrigation </a:t>
            </a:r>
            <a:r>
              <a:rPr kumimoji="0" lang="en-GB" sz="1800" b="1" i="0" u="none" strike="noStrike" cap="none" spc="0" normalizeH="0" baseline="0" dirty="0">
                <a:ln>
                  <a:noFill/>
                </a:ln>
                <a:solidFill>
                  <a:srgbClr val="FF0000"/>
                </a:solidFill>
                <a:effectLst/>
                <a:uFillTx/>
                <a:latin typeface="+mn-lt"/>
                <a:ea typeface="+mn-ea"/>
                <a:cs typeface="+mn-cs"/>
                <a:sym typeface="Calibri"/>
              </a:rPr>
              <a:t>add time and date here </a:t>
            </a:r>
          </a:p>
        </p:txBody>
      </p:sp>
      <p:cxnSp>
        <p:nvCxnSpPr>
          <p:cNvPr id="5" name="Straight Connector 4"/>
          <p:cNvCxnSpPr/>
          <p:nvPr/>
        </p:nvCxnSpPr>
        <p:spPr>
          <a:xfrm>
            <a:off x="1164770" y="646333"/>
            <a:ext cx="11027230" cy="0"/>
          </a:xfrm>
          <a:prstGeom prst="lin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7" name="Straight Connector 6"/>
          <p:cNvCxnSpPr/>
          <p:nvPr/>
        </p:nvCxnSpPr>
        <p:spPr>
          <a:xfrm flipV="1">
            <a:off x="1164770" y="646332"/>
            <a:ext cx="0" cy="6211669"/>
          </a:xfrm>
          <a:prstGeom prst="lin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79196099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Objectives</a:t>
            </a:r>
            <a:endParaRPr lang="fr-FR" dirty="0"/>
          </a:p>
        </p:txBody>
      </p:sp>
      <p:sp>
        <p:nvSpPr>
          <p:cNvPr id="3" name="Text Placeholder 2"/>
          <p:cNvSpPr>
            <a:spLocks noGrp="1"/>
          </p:cNvSpPr>
          <p:nvPr>
            <p:ph type="body" idx="1"/>
          </p:nvPr>
        </p:nvSpPr>
        <p:spPr/>
        <p:txBody>
          <a:bodyPr/>
          <a:lstStyle/>
          <a:p>
            <a:r>
              <a:rPr lang="en-US" dirty="0"/>
              <a:t>Relevant background information on the components of Solar Powered Irrigation Systems and plan their application</a:t>
            </a:r>
          </a:p>
          <a:p>
            <a:r>
              <a:rPr lang="en-US" dirty="0"/>
              <a:t>Emphasis will be on the use of the most important 	Excel tools in the SPIS-toolbox </a:t>
            </a:r>
            <a:endParaRPr lang="de-DE" dirty="0"/>
          </a:p>
          <a:p>
            <a:r>
              <a:rPr lang="en-US" dirty="0"/>
              <a:t>Hands-on guidance to end-users, but also policy makers and financiers</a:t>
            </a:r>
            <a:endParaRPr lang="fr-FR" dirty="0"/>
          </a:p>
        </p:txBody>
      </p:sp>
    </p:spTree>
    <p:extLst>
      <p:ext uri="{BB962C8B-B14F-4D97-AF65-F5344CB8AC3E}">
        <p14:creationId xmlns:p14="http://schemas.microsoft.com/office/powerpoint/2010/main" val="99547367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r>
              <a:rPr lang="fr-FR" dirty="0"/>
              <a:t> of </a:t>
            </a:r>
            <a:r>
              <a:rPr lang="fr-FR" dirty="0" err="1"/>
              <a:t>Webinar</a:t>
            </a:r>
            <a:r>
              <a:rPr lang="fr-FR"/>
              <a:t> IV</a:t>
            </a:r>
            <a:endParaRPr lang="fr-FR" dirty="0"/>
          </a:p>
        </p:txBody>
      </p:sp>
      <p:sp>
        <p:nvSpPr>
          <p:cNvPr id="3" name="Text Placeholder 2"/>
          <p:cNvSpPr>
            <a:spLocks noGrp="1"/>
          </p:cNvSpPr>
          <p:nvPr>
            <p:ph type="body" idx="1"/>
          </p:nvPr>
        </p:nvSpPr>
        <p:spPr/>
        <p:txBody>
          <a:bodyPr>
            <a:normAutofit/>
          </a:bodyPr>
          <a:lstStyle/>
          <a:p>
            <a:r>
              <a:rPr lang="en-GB" dirty="0"/>
              <a:t>Participants are familiar with different types of soil</a:t>
            </a:r>
          </a:p>
          <a:p>
            <a:endParaRPr lang="en-GB" dirty="0"/>
          </a:p>
          <a:p>
            <a:r>
              <a:rPr lang="en-GB" dirty="0"/>
              <a:t>They know more about the irrigation schedule for various crops depending on soil, climate and irrigation method</a:t>
            </a:r>
          </a:p>
          <a:p>
            <a:pPr marL="0" indent="0">
              <a:buNone/>
            </a:pPr>
            <a:endParaRPr lang="en-GB" dirty="0"/>
          </a:p>
          <a:p>
            <a:r>
              <a:rPr lang="en-GB" dirty="0"/>
              <a:t>Participants are familiar with the Soil tool and know how to use it</a:t>
            </a:r>
          </a:p>
        </p:txBody>
      </p:sp>
    </p:spTree>
    <p:extLst>
      <p:ext uri="{BB962C8B-B14F-4D97-AF65-F5344CB8AC3E}">
        <p14:creationId xmlns:p14="http://schemas.microsoft.com/office/powerpoint/2010/main" val="171797933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Who</a:t>
            </a:r>
            <a:r>
              <a:rPr lang="fr-FR" dirty="0"/>
              <a:t> </a:t>
            </a:r>
            <a:r>
              <a:rPr lang="fr-FR" dirty="0" err="1"/>
              <a:t>is</a:t>
            </a:r>
            <a:r>
              <a:rPr lang="fr-FR" dirty="0"/>
              <a:t> online?</a:t>
            </a:r>
          </a:p>
        </p:txBody>
      </p:sp>
      <p:sp>
        <p:nvSpPr>
          <p:cNvPr id="3" name="Text Placeholder 2"/>
          <p:cNvSpPr>
            <a:spLocks noGrp="1"/>
          </p:cNvSpPr>
          <p:nvPr>
            <p:ph type="body" idx="1"/>
          </p:nvPr>
        </p:nvSpPr>
        <p:spPr/>
        <p:txBody>
          <a:bodyPr/>
          <a:lstStyle/>
          <a:p>
            <a:pPr>
              <a:buFont typeface="Arial" charset="0"/>
              <a:buChar char="•"/>
            </a:pPr>
            <a:r>
              <a:rPr lang="en-GB" dirty="0"/>
              <a:t>Please tell us very briefly </a:t>
            </a:r>
            <a:r>
              <a:rPr lang="en-GB" i="1" dirty="0"/>
              <a:t>(in not more than 30 sec)</a:t>
            </a:r>
          </a:p>
          <a:p>
            <a:pPr lvl="1">
              <a:buFont typeface="Wingdings" charset="2"/>
              <a:buChar char="Ø"/>
            </a:pPr>
            <a:r>
              <a:rPr lang="en-GB" dirty="0"/>
              <a:t> What was important for you in the last webinar</a:t>
            </a:r>
          </a:p>
          <a:p>
            <a:pPr lvl="1">
              <a:buFont typeface="Wingdings" charset="2"/>
              <a:buChar char="Ø"/>
            </a:pPr>
            <a:r>
              <a:rPr lang="en-GB" dirty="0"/>
              <a:t> What happened since the last meeting</a:t>
            </a:r>
          </a:p>
        </p:txBody>
      </p:sp>
    </p:spTree>
    <p:extLst>
      <p:ext uri="{BB962C8B-B14F-4D97-AF65-F5344CB8AC3E}">
        <p14:creationId xmlns:p14="http://schemas.microsoft.com/office/powerpoint/2010/main" val="52155555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111989" y="0"/>
            <a:ext cx="11080011" cy="6840000"/>
          </a:xfrm>
          <a:prstGeom prst="rect">
            <a:avLst/>
          </a:prstGeom>
        </p:spPr>
      </p:pic>
    </p:spTree>
    <p:extLst>
      <p:ext uri="{BB962C8B-B14F-4D97-AF65-F5344CB8AC3E}">
        <p14:creationId xmlns:p14="http://schemas.microsoft.com/office/powerpoint/2010/main" val="152947603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Homework</a:t>
            </a:r>
            <a:r>
              <a:rPr lang="fr-FR" dirty="0"/>
              <a:t> III</a:t>
            </a:r>
          </a:p>
        </p:txBody>
      </p:sp>
      <p:pic>
        <p:nvPicPr>
          <p:cNvPr id="4" name="Grafik 7">
            <a:extLst>
              <a:ext uri="{FF2B5EF4-FFF2-40B4-BE49-F238E27FC236}">
                <a16:creationId xmlns:a16="http://schemas.microsoft.com/office/drawing/2014/main" id="{7F21C0CF-E913-C54B-A8A1-7F7C9D9F5BE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1555" y="2857686"/>
            <a:ext cx="10866375" cy="2576162"/>
          </a:xfrm>
          <a:prstGeom prst="rect">
            <a:avLst/>
          </a:prstGeom>
        </p:spPr>
      </p:pic>
    </p:spTree>
    <p:extLst>
      <p:ext uri="{BB962C8B-B14F-4D97-AF65-F5344CB8AC3E}">
        <p14:creationId xmlns:p14="http://schemas.microsoft.com/office/powerpoint/2010/main" val="1199216195"/>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2660</Words>
  <Application>Microsoft Macintosh PowerPoint</Application>
  <PresentationFormat>Breitbild</PresentationFormat>
  <Paragraphs>215</Paragraphs>
  <Slides>24</Slides>
  <Notes>19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24</vt:i4>
      </vt:variant>
    </vt:vector>
  </HeadingPairs>
  <TitlesOfParts>
    <vt:vector size="30" baseType="lpstr">
      <vt:lpstr>Arial</vt:lpstr>
      <vt:lpstr>Arial Hebrew Scholar</vt:lpstr>
      <vt:lpstr>Calibri</vt:lpstr>
      <vt:lpstr>Calibri Light</vt:lpstr>
      <vt:lpstr>Wingdings</vt:lpstr>
      <vt:lpstr>Office Theme</vt:lpstr>
      <vt:lpstr>SPIS Training</vt:lpstr>
      <vt:lpstr>PowerPoint-Präsentation</vt:lpstr>
      <vt:lpstr>Introduction to the Webinar-series</vt:lpstr>
      <vt:lpstr>PowerPoint-Präsentation</vt:lpstr>
      <vt:lpstr>General Objectives</vt:lpstr>
      <vt:lpstr>Objectives of Webinar IV</vt:lpstr>
      <vt:lpstr>Who is online?</vt:lpstr>
      <vt:lpstr>PowerPoint-Präsentation</vt:lpstr>
      <vt:lpstr>Homework III</vt:lpstr>
      <vt:lpstr>Homework III – Solution</vt:lpstr>
      <vt:lpstr>Homework III</vt:lpstr>
      <vt:lpstr>Poll 1: Any burning questions on pumps &amp; pump sizing?</vt:lpstr>
      <vt:lpstr>PowerPoint-Präsentation</vt:lpstr>
      <vt:lpstr>Ice-Breaker</vt:lpstr>
      <vt:lpstr>PowerPoint-Präsentation</vt:lpstr>
      <vt:lpstr>The toolbox – an overview</vt:lpstr>
      <vt:lpstr>CCC Kenya &amp; Soil Tool</vt:lpstr>
      <vt:lpstr>Group work</vt:lpstr>
      <vt:lpstr>Group work: Presentation of results</vt:lpstr>
      <vt:lpstr>Videos</vt:lpstr>
      <vt:lpstr>Homework</vt:lpstr>
      <vt:lpstr>Presentation</vt:lpstr>
      <vt:lpstr>PowerPoint-Präsentation</vt:lpstr>
      <vt:lpstr>WATER &amp; ENERGY FOR FOOD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SPIS Toolbox</dc:title>
  <cp:lastModifiedBy>hansfhartung@googlemail.com</cp:lastModifiedBy>
  <cp:revision>116</cp:revision>
  <dcterms:modified xsi:type="dcterms:W3CDTF">2020-11-26T18:57:22Z</dcterms:modified>
</cp:coreProperties>
</file>