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2" r:id="rId2"/>
    <p:sldId id="263" r:id="rId3"/>
    <p:sldId id="264" r:id="rId4"/>
    <p:sldId id="265" r:id="rId5"/>
    <p:sldId id="266" r:id="rId6"/>
    <p:sldId id="267" r:id="rId7"/>
    <p:sldId id="268" r:id="rId8"/>
    <p:sldId id="278" r:id="rId9"/>
    <p:sldId id="281" r:id="rId10"/>
    <p:sldId id="282" r:id="rId11"/>
    <p:sldId id="283" r:id="rId12"/>
    <p:sldId id="269" r:id="rId13"/>
    <p:sldId id="279" r:id="rId14"/>
    <p:sldId id="284" r:id="rId15"/>
    <p:sldId id="280" r:id="rId16"/>
    <p:sldId id="271" r:id="rId17"/>
    <p:sldId id="274" r:id="rId18"/>
    <p:sldId id="291" r:id="rId19"/>
    <p:sldId id="295" r:id="rId20"/>
    <p:sldId id="292" r:id="rId21"/>
    <p:sldId id="293" r:id="rId22"/>
    <p:sldId id="294" r:id="rId23"/>
    <p:sldId id="276" r:id="rId24"/>
    <p:sldId id="290" r:id="rId25"/>
    <p:sldId id="260" r:id="rId26"/>
    <p:sldId id="273" r:id="rId2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neider, Janna GIZ" initials="SJG"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8B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1"/>
    <p:restoredTop sz="88471"/>
  </p:normalViewPr>
  <p:slideViewPr>
    <p:cSldViewPr snapToGrid="0" snapToObjects="1">
      <p:cViewPr varScale="1">
        <p:scale>
          <a:sx n="127" d="100"/>
          <a:sy n="127" d="100"/>
        </p:scale>
        <p:origin x="33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xfrm>
            <a:off x="1143000" y="685800"/>
            <a:ext cx="4572000" cy="3429000"/>
          </a:xfrm>
          <a:prstGeom prst="rect">
            <a:avLst/>
          </a:prstGeom>
        </p:spPr>
        <p:txBody>
          <a:bodyPr/>
          <a:lstStyle/>
          <a:p>
            <a:endParaRPr/>
          </a:p>
        </p:txBody>
      </p:sp>
      <p:sp>
        <p:nvSpPr>
          <p:cNvPr id="133" name="Shape 13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hyEESxjQOZQ"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latin typeface="+mn-lt"/>
                <a:ea typeface="+mn-ea"/>
                <a:cs typeface="+mn-cs"/>
              </a:rPr>
              <a:t>Good afternoon and  Welcome to our Webinar Series on Solar Powered Irrigation Systems (SPIS) for </a:t>
            </a:r>
            <a:r>
              <a:rPr lang="en-GB" sz="1200" kern="1200" noProof="0">
                <a:solidFill>
                  <a:schemeClr val="tx1"/>
                </a:solidFill>
                <a:effectLst/>
                <a:latin typeface="+mn-lt"/>
                <a:ea typeface="+mn-ea"/>
                <a:cs typeface="+mn-cs"/>
              </a:rPr>
              <a:t>trainers.</a:t>
            </a:r>
            <a:r>
              <a:rPr lang="en-US" sz="1200" kern="1200">
                <a:solidFill>
                  <a:schemeClr val="tx1"/>
                </a:solidFill>
                <a:effectLst/>
                <a:latin typeface="+mn-lt"/>
                <a:ea typeface="+mn-ea"/>
                <a:cs typeface="+mn-cs"/>
              </a:rPr>
              <a:t> </a:t>
            </a:r>
            <a:r>
              <a:rPr lang="en-US" sz="1200" kern="1200" dirty="0">
                <a:solidFill>
                  <a:schemeClr val="tx1"/>
                </a:solidFill>
                <a:effectLst/>
                <a:latin typeface="+mn-lt"/>
                <a:ea typeface="+mn-ea"/>
                <a:cs typeface="+mn-cs"/>
              </a:rPr>
              <a:t>It presents the most important tools to design and operate pumping systems and irrigation equipment that utilize solar energy, and to assess whether solar powered irrigation is feasible and applicable in different contexts.</a:t>
            </a:r>
          </a:p>
          <a:p>
            <a:endParaRPr lang="en-GB" sz="1200" kern="1200" noProof="0" dirty="0">
              <a:solidFill>
                <a:schemeClr val="tx1"/>
              </a:solidFill>
              <a:effectLst/>
              <a:latin typeface="+mn-lt"/>
              <a:ea typeface="+mn-ea"/>
              <a:cs typeface="+mn-cs"/>
            </a:endParaRPr>
          </a:p>
          <a:p>
            <a:r>
              <a:rPr lang="en-GB" sz="1200" kern="1200" noProof="0" dirty="0">
                <a:solidFill>
                  <a:schemeClr val="tx1"/>
                </a:solidFill>
                <a:effectLst/>
                <a:latin typeface="+mn-lt"/>
                <a:ea typeface="+mn-ea"/>
                <a:cs typeface="+mn-cs"/>
              </a:rPr>
              <a:t>The emphasis is on collaboration between you as participants and between participants and trainers. We will try to make the webinars as lively as possible, although we are aware that a face-to-face workshop is certainly a better solution. Nevertheless, we try to use a lot of collaborative instruments such as polls and working groups, discussion forums, question and answer possibilities, etc.</a:t>
            </a:r>
          </a:p>
          <a:p>
            <a:endParaRPr lang="en-GB" sz="1200" kern="1200" noProof="0" dirty="0">
              <a:solidFill>
                <a:schemeClr val="tx1"/>
              </a:solidFill>
              <a:effectLst/>
              <a:latin typeface="+mn-lt"/>
              <a:ea typeface="+mn-ea"/>
              <a:cs typeface="+mn-cs"/>
            </a:endParaRPr>
          </a:p>
          <a:p>
            <a:r>
              <a:rPr lang="en-GB" sz="1200" kern="1200" noProof="0" dirty="0">
                <a:solidFill>
                  <a:schemeClr val="tx1"/>
                </a:solidFill>
                <a:effectLst/>
                <a:latin typeface="+mn-lt"/>
                <a:ea typeface="+mn-ea"/>
                <a:cs typeface="+mn-cs"/>
              </a:rPr>
              <a:t>Naturally, you as participants will be able to widen your background of solar powered small-scale irrigation, which will not come only from the trainers but also from your fellow participants. We will therefore try to involve you as well as presenters in the webinars so that at least some of you will have the opportunity to present specific aspects of your work in SPIS.</a:t>
            </a:r>
          </a:p>
          <a:p>
            <a:endParaRPr lang="en-GB" sz="1200" kern="1200" noProof="0" dirty="0">
              <a:solidFill>
                <a:schemeClr val="tx1"/>
              </a:solidFill>
              <a:effectLst/>
              <a:latin typeface="+mn-lt"/>
              <a:ea typeface="+mn-ea"/>
              <a:cs typeface="+mn-cs"/>
            </a:endParaRPr>
          </a:p>
          <a:p>
            <a:r>
              <a:rPr lang="en-GB" sz="1200" b="1" kern="1200" noProof="0" dirty="0">
                <a:solidFill>
                  <a:schemeClr val="tx1"/>
                </a:solidFill>
                <a:effectLst/>
                <a:latin typeface="+mn-lt"/>
                <a:ea typeface="+mn-ea"/>
                <a:cs typeface="+mn-cs"/>
              </a:rPr>
              <a:t>A few words on SPIS:</a:t>
            </a:r>
          </a:p>
          <a:p>
            <a:r>
              <a:rPr lang="en-GB" sz="1200" kern="1200" noProof="0" dirty="0">
                <a:solidFill>
                  <a:schemeClr val="tx1"/>
                </a:solidFill>
                <a:effectLst/>
                <a:latin typeface="+mn-lt"/>
                <a:ea typeface="+mn-ea"/>
                <a:cs typeface="+mn-cs"/>
              </a:rPr>
              <a:t>Irrigation is among the measures that can improve yields, reduce vulnerability to changing rainfall patterns, and enable multiple cropping practices. Although expanding, land area under irrigation nevertheless represents a marginal share of total cultivated area, especially in sub-Saharan Africa, where only 5% of farmland is irrigated. Affordable, reliable and environmentally sustainable energy is a vital input for delivering irrigation services. </a:t>
            </a:r>
          </a:p>
          <a:p>
            <a:r>
              <a:rPr lang="en-GB" sz="1200" kern="1200" noProof="0" dirty="0">
                <a:solidFill>
                  <a:schemeClr val="tx1"/>
                </a:solidFill>
                <a:effectLst/>
                <a:latin typeface="+mn-lt"/>
                <a:ea typeface="+mn-ea"/>
                <a:cs typeface="+mn-cs"/>
              </a:rPr>
              <a:t>Solar-powered water technologies are increasingly in demand, as they can provide a cost-effective solution to increase agricultural productivity. Access to water for irrigation is key to many small- scale farmers in order to sustain their livelihoods and food security. Running such irrigation systems is still extremely challenging. In the absence of a reliable electricity supply, farmers often resort to diesel-based pumping systems. These systems create high operating costs, often experience service gaps, contribute to greenhouse gas emissions, and contribute to the energy bill in countries that do not produce such fuels. </a:t>
            </a:r>
          </a:p>
          <a:p>
            <a:r>
              <a:rPr lang="en-GB" sz="1200" kern="1200" noProof="0" dirty="0">
                <a:solidFill>
                  <a:schemeClr val="tx1"/>
                </a:solidFill>
                <a:effectLst/>
                <a:latin typeface="+mn-lt"/>
                <a:ea typeface="+mn-ea"/>
                <a:cs typeface="+mn-cs"/>
              </a:rPr>
              <a:t>Renewable energy options, and in particular solar power, seem a very promising solution for sustainable small- scale agriculture in regions with high solar insulation like Eastern Africa, given its environmental advantages, low maintenance, and decreasing investment costs. However, knowledge of the technology itself, its feasibility, appropriateness and potential for up-scaling is often lacking.</a:t>
            </a:r>
          </a:p>
          <a:p>
            <a:r>
              <a:rPr lang="en-GB" sz="1200" kern="1200" noProof="0" dirty="0">
                <a:solidFill>
                  <a:schemeClr val="tx1"/>
                </a:solidFill>
                <a:effectLst/>
                <a:latin typeface="+mn-lt"/>
                <a:ea typeface="+mn-ea"/>
                <a:cs typeface="+mn-cs"/>
              </a:rPr>
              <a:t> </a:t>
            </a:r>
          </a:p>
          <a:p>
            <a:r>
              <a:rPr lang="en-GB" sz="1200" kern="1200" noProof="0" dirty="0">
                <a:solidFill>
                  <a:schemeClr val="tx1"/>
                </a:solidFill>
                <a:effectLst/>
                <a:latin typeface="+mn-lt"/>
                <a:ea typeface="+mn-ea"/>
                <a:cs typeface="+mn-cs"/>
              </a:rPr>
              <a:t>However, we also must be aware that there are also risks with SPIS, especially if we look at the water balance in a watershed and see the risk of groundwater overuse. Therefore, we always have to see the advantages but as well the risks associated – the webinars want to make you aware of the risks as well.</a:t>
            </a:r>
          </a:p>
          <a:p>
            <a:r>
              <a:rPr lang="en-GB" sz="1200" kern="1200" noProof="0" dirty="0">
                <a:solidFill>
                  <a:schemeClr val="tx1"/>
                </a:solidFill>
                <a:effectLst/>
                <a:latin typeface="+mn-lt"/>
                <a:ea typeface="+mn-ea"/>
                <a:cs typeface="+mn-cs"/>
              </a:rPr>
              <a:t>You as participants, we encourage you to actively engage in discussions and contribute with your own experiences and knowledge on solar technology and initiatives in your respective countries. Our experience is that the exchange between you participants of different countries is often the highlight of such webinars.</a:t>
            </a:r>
          </a:p>
        </p:txBody>
      </p:sp>
    </p:spTree>
    <p:extLst>
      <p:ext uri="{BB962C8B-B14F-4D97-AF65-F5344CB8AC3E}">
        <p14:creationId xmlns:p14="http://schemas.microsoft.com/office/powerpoint/2010/main" val="1938114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noProof="0" dirty="0"/>
              <a:t>Proposal: Multiple choice,</a:t>
            </a:r>
            <a:r>
              <a:rPr lang="en-GB" baseline="0" noProof="0" dirty="0"/>
              <a:t> 2 options</a:t>
            </a:r>
            <a:endParaRPr lang="en-GB" noProof="0" dirty="0"/>
          </a:p>
          <a:p>
            <a:r>
              <a:rPr lang="en-GB" noProof="0" dirty="0"/>
              <a:t>You may use a </a:t>
            </a:r>
            <a:r>
              <a:rPr lang="en-GB" b="1" noProof="0" dirty="0"/>
              <a:t>poll system depending on the platform you use:</a:t>
            </a:r>
          </a:p>
          <a:p>
            <a:endParaRPr lang="en-GB" b="1" noProof="0" dirty="0"/>
          </a:p>
          <a:p>
            <a:r>
              <a:rPr lang="en-GB" b="1" noProof="0" dirty="0"/>
              <a:t>Zoom: </a:t>
            </a:r>
            <a:r>
              <a:rPr lang="en-GB" noProof="0" dirty="0"/>
              <a:t>Polls are integrated into the platform – you can prepare the questions in advance</a:t>
            </a:r>
          </a:p>
          <a:p>
            <a:endParaRPr lang="en-GB" noProof="0" dirty="0"/>
          </a:p>
          <a:p>
            <a:r>
              <a:rPr lang="en-GB" b="1" noProof="0" dirty="0"/>
              <a:t>MS TEAMS (GIZ version):</a:t>
            </a:r>
            <a:r>
              <a:rPr lang="en-GB" b="1" baseline="0" noProof="0" dirty="0"/>
              <a:t> </a:t>
            </a:r>
            <a:r>
              <a:rPr lang="en-GB" baseline="0" noProof="0" dirty="0"/>
              <a:t>If MS Teams is provided by GIZ, polls are not available. You must either use a external tool (</a:t>
            </a:r>
            <a:r>
              <a:rPr lang="en-GB" baseline="0" noProof="0" dirty="0" err="1"/>
              <a:t>SliDo</a:t>
            </a:r>
            <a:r>
              <a:rPr lang="en-GB" baseline="0" noProof="0" dirty="0"/>
              <a:t>) </a:t>
            </a:r>
            <a:r>
              <a:rPr lang="en-GB" b="1" baseline="0" noProof="0" dirty="0"/>
              <a:t>or</a:t>
            </a:r>
            <a:r>
              <a:rPr lang="en-GB" baseline="0" noProof="0" dirty="0"/>
              <a:t> provide the question as a </a:t>
            </a:r>
            <a:r>
              <a:rPr lang="en-GB" b="1" baseline="0" noProof="0" dirty="0"/>
              <a:t>hand-out</a:t>
            </a:r>
            <a:r>
              <a:rPr lang="en-GB" baseline="0" noProof="0" dirty="0"/>
              <a:t> (prepare in advance) and ask participants to print, mark their choice and hold it into the camera. </a:t>
            </a:r>
          </a:p>
          <a:p>
            <a:r>
              <a:rPr lang="en-GB" baseline="0" noProof="0" dirty="0"/>
              <a:t>Ask participant s to give their answers in the Chat</a:t>
            </a:r>
          </a:p>
          <a:p>
            <a:endParaRPr lang="en-GB" noProof="0" dirty="0"/>
          </a:p>
          <a:p>
            <a:r>
              <a:rPr lang="en-GB" noProof="0" dirty="0"/>
              <a:t>Explain poll, show results when the poll is still on and comment the result; give participants the chance to comment on their answers, if they want to</a:t>
            </a:r>
          </a:p>
          <a:p>
            <a:endParaRPr lang="fr-FR" dirty="0"/>
          </a:p>
        </p:txBody>
      </p:sp>
    </p:spTree>
    <p:extLst>
      <p:ext uri="{BB962C8B-B14F-4D97-AF65-F5344CB8AC3E}">
        <p14:creationId xmlns:p14="http://schemas.microsoft.com/office/powerpoint/2010/main" val="3518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Refer to the PODIO of the pilot webinars for examples of ice-breaker games</a:t>
            </a:r>
          </a:p>
        </p:txBody>
      </p:sp>
    </p:spTree>
    <p:extLst>
      <p:ext uri="{BB962C8B-B14F-4D97-AF65-F5344CB8AC3E}">
        <p14:creationId xmlns:p14="http://schemas.microsoft.com/office/powerpoint/2010/main" val="315268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noProof="0" dirty="0"/>
          </a:p>
        </p:txBody>
      </p:sp>
    </p:spTree>
    <p:extLst>
      <p:ext uri="{BB962C8B-B14F-4D97-AF65-F5344CB8AC3E}">
        <p14:creationId xmlns:p14="http://schemas.microsoft.com/office/powerpoint/2010/main" val="87536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noProof="0" dirty="0"/>
              <a:t>Download the tool and click on Read me:  the tool has 5 sheets - an overview is given here:</a:t>
            </a:r>
          </a:p>
          <a:p>
            <a:endParaRPr lang="en-GB" noProof="0" dirty="0"/>
          </a:p>
          <a:p>
            <a:r>
              <a:rPr lang="en-GB" noProof="0" dirty="0"/>
              <a:t>The </a:t>
            </a:r>
            <a:r>
              <a:rPr lang="en-GB" b="1" noProof="0" dirty="0"/>
              <a:t>Head Calculation </a:t>
            </a:r>
            <a:r>
              <a:rPr lang="en-GB" noProof="0" dirty="0"/>
              <a:t>is quite important and is overlooked in many cases. </a:t>
            </a:r>
          </a:p>
          <a:p>
            <a:r>
              <a:rPr lang="en-GB" noProof="0" dirty="0"/>
              <a:t>You have to fill in basic assumptions</a:t>
            </a:r>
          </a:p>
          <a:p>
            <a:pPr marL="171450" indent="-171450">
              <a:buFontTx/>
              <a:buChar char="-"/>
            </a:pPr>
            <a:r>
              <a:rPr lang="en-GB" noProof="0" dirty="0"/>
              <a:t>The daily solar irradiation is available at the link on the right (global solar atlas)</a:t>
            </a:r>
          </a:p>
          <a:p>
            <a:pPr marL="171450" indent="-171450">
              <a:buFontTx/>
              <a:buChar char="-"/>
            </a:pPr>
            <a:r>
              <a:rPr lang="en-GB" noProof="0" dirty="0"/>
              <a:t>You can assume 25% solar system losses</a:t>
            </a:r>
          </a:p>
          <a:p>
            <a:pPr marL="171450" indent="-171450">
              <a:buFontTx/>
              <a:buChar char="-"/>
            </a:pPr>
            <a:r>
              <a:rPr lang="en-GB" noProof="0" dirty="0"/>
              <a:t>You have to know your estimated water source yield – the sustainable one will be just a fraction of it.</a:t>
            </a:r>
          </a:p>
          <a:p>
            <a:pPr marL="171450" indent="-171450">
              <a:buFontTx/>
              <a:buChar char="-"/>
            </a:pPr>
            <a:r>
              <a:rPr lang="en-GB" noProof="0" dirty="0"/>
              <a:t>You have therefore to adjust the daily pumping rate</a:t>
            </a:r>
          </a:p>
          <a:p>
            <a:pPr marL="171450" indent="-171450">
              <a:buFontTx/>
              <a:buChar char="-"/>
            </a:pPr>
            <a:r>
              <a:rPr lang="en-GB" noProof="0" dirty="0"/>
              <a:t>Pump pipeline diameter and length are very important for the head calculation.</a:t>
            </a:r>
          </a:p>
          <a:p>
            <a:pPr marL="171450" indent="-171450">
              <a:buFontTx/>
              <a:buChar char="-"/>
            </a:pPr>
            <a:endParaRPr lang="en-GB" noProof="0" dirty="0"/>
          </a:p>
          <a:p>
            <a:pPr marL="171450" indent="-171450" algn="l">
              <a:buFontTx/>
              <a:buChar char="-"/>
            </a:pPr>
            <a:r>
              <a:rPr lang="en-GB" noProof="0" dirty="0"/>
              <a:t>Determination of pumping head depends if your irrigation system is direct feed or if you have a tank system.</a:t>
            </a:r>
          </a:p>
          <a:p>
            <a:pPr marL="171450" indent="-171450" algn="l">
              <a:buFontTx/>
              <a:buChar char="-"/>
            </a:pPr>
            <a:r>
              <a:rPr lang="en-GB" noProof="0" dirty="0"/>
              <a:t>The different parameters are explained in the drawings</a:t>
            </a:r>
          </a:p>
          <a:p>
            <a:pPr marL="171450" indent="-171450" algn="l">
              <a:buFontTx/>
              <a:buChar char="-"/>
            </a:pPr>
            <a:r>
              <a:rPr lang="en-GB" noProof="0" dirty="0"/>
              <a:t>Estimation of pressure requirements for different irrigation methods are given as well as a conversion size for the pipe sizes</a:t>
            </a:r>
          </a:p>
          <a:p>
            <a:pPr marL="171450" indent="-171450" algn="l">
              <a:buFontTx/>
              <a:buChar char="-"/>
            </a:pPr>
            <a:r>
              <a:rPr lang="en-GB" noProof="0" dirty="0"/>
              <a:t>The head loss in fittings is given in the „Input</a:t>
            </a:r>
            <a:r>
              <a:rPr lang="en-GB" baseline="0" noProof="0" dirty="0"/>
              <a:t> </a:t>
            </a:r>
            <a:r>
              <a:rPr lang="en-GB" noProof="0" dirty="0"/>
              <a:t>Pump Pressure Loss“ and in the irrigation system in „Input</a:t>
            </a:r>
            <a:r>
              <a:rPr lang="en-GB" baseline="0" noProof="0" dirty="0"/>
              <a:t> </a:t>
            </a:r>
            <a:r>
              <a:rPr lang="en-GB" noProof="0" dirty="0"/>
              <a:t>irrigation Pressure Loss“</a:t>
            </a:r>
          </a:p>
          <a:p>
            <a:pPr marL="171450" indent="-171450" algn="l">
              <a:buFontTx/>
              <a:buChar char="-"/>
            </a:pPr>
            <a:endParaRPr lang="en-GB" noProof="0" dirty="0"/>
          </a:p>
          <a:p>
            <a:pPr marL="171450" indent="-171450" algn="l">
              <a:buFontTx/>
              <a:buChar char="-"/>
            </a:pPr>
            <a:r>
              <a:rPr lang="en-GB" noProof="0" dirty="0"/>
              <a:t>After all data are entered, you will get In the sheet „OUTPUT</a:t>
            </a:r>
            <a:r>
              <a:rPr lang="en-GB" baseline="0" noProof="0" dirty="0"/>
              <a:t> </a:t>
            </a:r>
            <a:r>
              <a:rPr lang="en-GB" noProof="0" dirty="0"/>
              <a:t>Results“ the size of your solar pumping system and the estimated solar panel surface.</a:t>
            </a:r>
          </a:p>
          <a:p>
            <a:pPr marL="171450" indent="-171450" algn="l">
              <a:buFontTx/>
              <a:buChar char="-"/>
            </a:pPr>
            <a:r>
              <a:rPr lang="en-GB" noProof="0" dirty="0"/>
              <a:t>This tool can also serve to test different configurations, different pipe sizes, etc. to optimize your system.</a:t>
            </a:r>
          </a:p>
          <a:p>
            <a:pPr marL="171450" indent="-171450" algn="l">
              <a:buFontTx/>
              <a:buChar char="-"/>
            </a:pPr>
            <a:endParaRPr lang="en-GB" noProof="0" dirty="0"/>
          </a:p>
          <a:p>
            <a:pPr marL="171450" indent="-171450" algn="l">
              <a:buFontTx/>
              <a:buChar char="-"/>
            </a:pPr>
            <a:r>
              <a:rPr lang="en-GB" noProof="0" dirty="0"/>
              <a:t>The sheet Terminology helps for your understanding of the different terms regarding pumps.</a:t>
            </a:r>
          </a:p>
          <a:p>
            <a:pPr marL="171450" indent="-171450" algn="l">
              <a:buFontTx/>
              <a:buChar char="-"/>
            </a:pPr>
            <a:endParaRPr lang="en-GB" noProof="0" dirty="0"/>
          </a:p>
          <a:p>
            <a:pPr marL="171450" marR="0" lvl="0" indent="-171450" algn="l" defTabSz="914400" eaLnBrk="1" fontAlgn="auto" latinLnBrk="0" hangingPunct="1">
              <a:lnSpc>
                <a:spcPct val="100000"/>
              </a:lnSpc>
              <a:spcBef>
                <a:spcPts val="0"/>
              </a:spcBef>
              <a:spcAft>
                <a:spcPts val="0"/>
              </a:spcAft>
              <a:buClrTx/>
              <a:buSzTx/>
              <a:buFontTx/>
              <a:buChar char="-"/>
              <a:tabLst/>
              <a:defRPr/>
            </a:pPr>
            <a:r>
              <a:rPr lang="en-GB" noProof="0" dirty="0"/>
              <a:t>Screencast: </a:t>
            </a:r>
            <a:r>
              <a:rPr lang="en-AU" sz="1200" dirty="0">
                <a:hlinkClick r:id="rId3"/>
              </a:rPr>
              <a:t>https://youtu.be/hyEESxjQOZQ</a:t>
            </a:r>
            <a:endParaRPr lang="en-AU" sz="1200" dirty="0">
              <a:latin typeface="Arial Hebrew Scholar" charset="-79"/>
              <a:ea typeface="Arial Hebrew Scholar" charset="-79"/>
              <a:cs typeface="Arial Hebrew Scholar" charset="-79"/>
            </a:endParaRPr>
          </a:p>
          <a:p>
            <a:pPr marL="171450" indent="-171450" algn="l">
              <a:buFontTx/>
              <a:buChar char="-"/>
            </a:pPr>
            <a:endParaRPr lang="en-GB" noProof="0" dirty="0"/>
          </a:p>
        </p:txBody>
      </p:sp>
    </p:spTree>
    <p:extLst>
      <p:ext uri="{BB962C8B-B14F-4D97-AF65-F5344CB8AC3E}">
        <p14:creationId xmlns:p14="http://schemas.microsoft.com/office/powerpoint/2010/main" val="1213500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noProof="0" dirty="0"/>
              <a:t>Participants who have experience with a certain pump could present their system with emphasis on the pump. Different suppliers could be presented.</a:t>
            </a:r>
          </a:p>
          <a:p>
            <a:endParaRPr lang="en-GB" noProof="0" dirty="0"/>
          </a:p>
          <a:p>
            <a:r>
              <a:rPr lang="en-GB" noProof="0" dirty="0"/>
              <a:t>Another alternative is the handout 3.3 A or B, which show general facts about solar pumps. It must be clearly stated, that Handout 3.3B is from Lorentz company, but we do not favour this manufacturer but only use the slides, which are rather informative and give good information on solar pumps. </a:t>
            </a:r>
          </a:p>
          <a:p>
            <a:r>
              <a:rPr lang="en-GB" noProof="0" dirty="0"/>
              <a:t>Handout 3.3 A has not manufacturer name on it – it </a:t>
            </a:r>
            <a:r>
              <a:rPr lang="en-GB" noProof="0"/>
              <a:t>is based </a:t>
            </a:r>
            <a:r>
              <a:rPr lang="en-GB" noProof="0" dirty="0"/>
              <a:t>partly on the pictures by Lorentz but without reference to it and therefore more neutral.</a:t>
            </a:r>
          </a:p>
          <a:p>
            <a:r>
              <a:rPr lang="en-GB" b="1" noProof="0" dirty="0"/>
              <a:t>Please study the slides carefully before you use them so that you can answer questions on them.</a:t>
            </a:r>
          </a:p>
          <a:p>
            <a:r>
              <a:rPr lang="en-GB" b="0" noProof="0" dirty="0"/>
              <a:t>You might shorten the presentation (handout 3.3) depending on the time available. In case you shorten them, you may also have to omit some test questions.</a:t>
            </a:r>
          </a:p>
        </p:txBody>
      </p:sp>
    </p:spTree>
    <p:extLst>
      <p:ext uri="{BB962C8B-B14F-4D97-AF65-F5344CB8AC3E}">
        <p14:creationId xmlns:p14="http://schemas.microsoft.com/office/powerpoint/2010/main" val="2035091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time allows, show the video </a:t>
            </a:r>
            <a:r>
              <a:rPr lang="en-GB" b="1" dirty="0"/>
              <a:t>on centrifugal pumps, as they are the most used pumps: </a:t>
            </a:r>
            <a:r>
              <a:rPr lang="en-US" sz="1200" b="1" noProof="0" dirty="0">
                <a:solidFill>
                  <a:srgbClr val="FF0000"/>
                </a:solidFill>
              </a:rPr>
              <a:t>https://</a:t>
            </a:r>
            <a:r>
              <a:rPr lang="en-US" sz="1200" b="1" noProof="0" dirty="0" err="1">
                <a:solidFill>
                  <a:srgbClr val="FF0000"/>
                </a:solidFill>
              </a:rPr>
              <a:t>youtu.be</a:t>
            </a:r>
            <a:r>
              <a:rPr lang="en-US" sz="1200" b="1" noProof="0" dirty="0">
                <a:solidFill>
                  <a:srgbClr val="FF0000"/>
                </a:solidFill>
              </a:rPr>
              <a:t>/hcnMGDLtb9U</a:t>
            </a:r>
          </a:p>
        </p:txBody>
      </p:sp>
    </p:spTree>
    <p:extLst>
      <p:ext uri="{BB962C8B-B14F-4D97-AF65-F5344CB8AC3E}">
        <p14:creationId xmlns:p14="http://schemas.microsoft.com/office/powerpoint/2010/main" val="1248612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AU" dirty="0"/>
              <a:t>Multiple result! </a:t>
            </a:r>
          </a:p>
          <a:p>
            <a:pPr marL="0" marR="0" indent="0" defTabSz="914400" eaLnBrk="1" fontAlgn="auto" latinLnBrk="0" hangingPunct="1">
              <a:lnSpc>
                <a:spcPct val="100000"/>
              </a:lnSpc>
              <a:spcBef>
                <a:spcPts val="0"/>
              </a:spcBef>
              <a:spcAft>
                <a:spcPts val="0"/>
              </a:spcAft>
              <a:buClrTx/>
              <a:buSzTx/>
              <a:buFontTx/>
              <a:buNone/>
              <a:tabLst/>
              <a:defRPr/>
            </a:pPr>
            <a:endParaRPr lang="en-AU" dirty="0"/>
          </a:p>
          <a:p>
            <a:pPr marL="0" marR="0" indent="0" defTabSz="914400" eaLnBrk="1" fontAlgn="auto" latinLnBrk="0" hangingPunct="1">
              <a:lnSpc>
                <a:spcPct val="100000"/>
              </a:lnSpc>
              <a:spcBef>
                <a:spcPts val="0"/>
              </a:spcBef>
              <a:spcAft>
                <a:spcPts val="0"/>
              </a:spcAft>
              <a:buClrTx/>
              <a:buSzTx/>
              <a:buFontTx/>
              <a:buNone/>
              <a:tabLst/>
              <a:defRPr/>
            </a:pPr>
            <a:r>
              <a:rPr lang="en-AU" dirty="0"/>
              <a:t>You may use polls or use the chat to get participants‘ answers</a:t>
            </a:r>
          </a:p>
          <a:p>
            <a:endParaRPr lang="en-AU" noProof="0" dirty="0"/>
          </a:p>
          <a:p>
            <a:r>
              <a:rPr lang="en-AU" noProof="0" dirty="0"/>
              <a:t>Explain poll, show results when the poll is still on and comment the result; give participants the chance to comment on their answers, if they want to</a:t>
            </a:r>
          </a:p>
          <a:p>
            <a:endParaRPr lang="en-AU" noProof="0" dirty="0"/>
          </a:p>
          <a:p>
            <a:pPr marL="0" marR="0" indent="0" defTabSz="914400" eaLnBrk="1" fontAlgn="auto" latinLnBrk="0" hangingPunct="1">
              <a:lnSpc>
                <a:spcPct val="100000"/>
              </a:lnSpc>
              <a:spcBef>
                <a:spcPts val="0"/>
              </a:spcBef>
              <a:spcAft>
                <a:spcPts val="0"/>
              </a:spcAft>
              <a:buClrTx/>
              <a:buSzTx/>
              <a:buFontTx/>
              <a:buNone/>
              <a:tabLst/>
              <a:defRPr/>
            </a:pPr>
            <a:r>
              <a:rPr lang="en-AU" b="1" dirty="0"/>
              <a:t>Correct Answers: 2 &amp; 4</a:t>
            </a:r>
          </a:p>
          <a:p>
            <a:endParaRPr lang="en-AU" noProof="0" dirty="0"/>
          </a:p>
          <a:p>
            <a:endParaRPr lang="en-AU" dirty="0"/>
          </a:p>
        </p:txBody>
      </p:sp>
    </p:spTree>
    <p:extLst>
      <p:ext uri="{BB962C8B-B14F-4D97-AF65-F5344CB8AC3E}">
        <p14:creationId xmlns:p14="http://schemas.microsoft.com/office/powerpoint/2010/main" val="1988259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AU" dirty="0"/>
              <a:t>Multiple result! </a:t>
            </a:r>
          </a:p>
          <a:p>
            <a:pPr marL="0" marR="0" indent="0" defTabSz="914400" eaLnBrk="1" fontAlgn="auto" latinLnBrk="0" hangingPunct="1">
              <a:lnSpc>
                <a:spcPct val="100000"/>
              </a:lnSpc>
              <a:spcBef>
                <a:spcPts val="0"/>
              </a:spcBef>
              <a:spcAft>
                <a:spcPts val="0"/>
              </a:spcAft>
              <a:buClrTx/>
              <a:buSzTx/>
              <a:buFontTx/>
              <a:buNone/>
              <a:tabLst/>
              <a:defRPr/>
            </a:pPr>
            <a:endParaRPr lang="en-AU" dirty="0"/>
          </a:p>
          <a:p>
            <a:pPr marL="0" marR="0" indent="0" defTabSz="914400" eaLnBrk="1" fontAlgn="auto" latinLnBrk="0" hangingPunct="1">
              <a:lnSpc>
                <a:spcPct val="100000"/>
              </a:lnSpc>
              <a:spcBef>
                <a:spcPts val="0"/>
              </a:spcBef>
              <a:spcAft>
                <a:spcPts val="0"/>
              </a:spcAft>
              <a:buClrTx/>
              <a:buSzTx/>
              <a:buFontTx/>
              <a:buNone/>
              <a:tabLst/>
              <a:defRPr/>
            </a:pPr>
            <a:r>
              <a:rPr lang="en-AU" dirty="0"/>
              <a:t>You may use polls or use the chat to get participants‘ answers</a:t>
            </a:r>
          </a:p>
          <a:p>
            <a:endParaRPr lang="en-AU" noProof="0" dirty="0"/>
          </a:p>
          <a:p>
            <a:r>
              <a:rPr lang="en-AU" noProof="0" dirty="0"/>
              <a:t>Explain poll, show results when the poll is still on and comment the result; give participants the chance to comment on their answers, if they want to</a:t>
            </a:r>
          </a:p>
          <a:p>
            <a:endParaRPr lang="en-AU" noProof="0" dirty="0"/>
          </a:p>
          <a:p>
            <a:pPr marL="0" marR="0" indent="0" defTabSz="914400" eaLnBrk="1" fontAlgn="auto" latinLnBrk="0" hangingPunct="1">
              <a:lnSpc>
                <a:spcPct val="100000"/>
              </a:lnSpc>
              <a:spcBef>
                <a:spcPts val="0"/>
              </a:spcBef>
              <a:spcAft>
                <a:spcPts val="0"/>
              </a:spcAft>
              <a:buClrTx/>
              <a:buSzTx/>
              <a:buFontTx/>
              <a:buNone/>
              <a:tabLst/>
              <a:defRPr/>
            </a:pPr>
            <a:r>
              <a:rPr lang="en-AU" b="1" dirty="0"/>
              <a:t>Correct Answers: 1,</a:t>
            </a:r>
            <a:r>
              <a:rPr lang="en-AU" b="1" baseline="0" dirty="0"/>
              <a:t> 2</a:t>
            </a:r>
            <a:r>
              <a:rPr lang="en-AU" b="1" dirty="0"/>
              <a:t> &amp; 3</a:t>
            </a:r>
          </a:p>
          <a:p>
            <a:endParaRPr lang="en-AU" noProof="0" dirty="0"/>
          </a:p>
          <a:p>
            <a:endParaRPr lang="en-AU" dirty="0"/>
          </a:p>
        </p:txBody>
      </p:sp>
    </p:spTree>
    <p:extLst>
      <p:ext uri="{BB962C8B-B14F-4D97-AF65-F5344CB8AC3E}">
        <p14:creationId xmlns:p14="http://schemas.microsoft.com/office/powerpoint/2010/main" val="894852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AU" dirty="0"/>
              <a:t>Multiple result! </a:t>
            </a:r>
          </a:p>
          <a:p>
            <a:pPr marL="0" marR="0" indent="0" defTabSz="914400" eaLnBrk="1" fontAlgn="auto" latinLnBrk="0" hangingPunct="1">
              <a:lnSpc>
                <a:spcPct val="100000"/>
              </a:lnSpc>
              <a:spcBef>
                <a:spcPts val="0"/>
              </a:spcBef>
              <a:spcAft>
                <a:spcPts val="0"/>
              </a:spcAft>
              <a:buClrTx/>
              <a:buSzTx/>
              <a:buFontTx/>
              <a:buNone/>
              <a:tabLst/>
              <a:defRPr/>
            </a:pPr>
            <a:endParaRPr lang="en-AU" dirty="0"/>
          </a:p>
          <a:p>
            <a:pPr marL="0" marR="0" indent="0" defTabSz="914400" eaLnBrk="1" fontAlgn="auto" latinLnBrk="0" hangingPunct="1">
              <a:lnSpc>
                <a:spcPct val="100000"/>
              </a:lnSpc>
              <a:spcBef>
                <a:spcPts val="0"/>
              </a:spcBef>
              <a:spcAft>
                <a:spcPts val="0"/>
              </a:spcAft>
              <a:buClrTx/>
              <a:buSzTx/>
              <a:buFontTx/>
              <a:buNone/>
              <a:tabLst/>
              <a:defRPr/>
            </a:pPr>
            <a:r>
              <a:rPr lang="en-AU" dirty="0"/>
              <a:t>You may use polls or use the chat to get participants‘ answers</a:t>
            </a:r>
          </a:p>
          <a:p>
            <a:endParaRPr lang="en-AU" noProof="0" dirty="0"/>
          </a:p>
          <a:p>
            <a:r>
              <a:rPr lang="en-AU" noProof="0" dirty="0"/>
              <a:t>Explain poll, show results when the poll is still on and comment the result; give participants the chance to comment on their answers, if they want to</a:t>
            </a:r>
          </a:p>
          <a:p>
            <a:endParaRPr lang="en-AU" noProof="0" dirty="0"/>
          </a:p>
          <a:p>
            <a:pPr marL="0" marR="0" indent="0" defTabSz="914400" eaLnBrk="1" fontAlgn="auto" latinLnBrk="0" hangingPunct="1">
              <a:lnSpc>
                <a:spcPct val="100000"/>
              </a:lnSpc>
              <a:spcBef>
                <a:spcPts val="0"/>
              </a:spcBef>
              <a:spcAft>
                <a:spcPts val="0"/>
              </a:spcAft>
              <a:buClrTx/>
              <a:buSzTx/>
              <a:buFontTx/>
              <a:buNone/>
              <a:tabLst/>
              <a:defRPr/>
            </a:pPr>
            <a:r>
              <a:rPr lang="en-AU" b="1" dirty="0"/>
              <a:t>Correct Answers: 1,</a:t>
            </a:r>
            <a:r>
              <a:rPr lang="en-AU" b="1" baseline="0" dirty="0"/>
              <a:t> 2</a:t>
            </a:r>
            <a:r>
              <a:rPr lang="en-AU" b="1" dirty="0"/>
              <a:t> &amp; 4</a:t>
            </a:r>
          </a:p>
          <a:p>
            <a:endParaRPr lang="en-AU" noProof="0" dirty="0"/>
          </a:p>
          <a:p>
            <a:endParaRPr lang="en-AU" dirty="0"/>
          </a:p>
        </p:txBody>
      </p:sp>
    </p:spTree>
    <p:extLst>
      <p:ext uri="{BB962C8B-B14F-4D97-AF65-F5344CB8AC3E}">
        <p14:creationId xmlns:p14="http://schemas.microsoft.com/office/powerpoint/2010/main" val="1007360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As you know, the video helps you to fill out the sheets if you encounter problems.</a:t>
            </a:r>
          </a:p>
          <a:p>
            <a:r>
              <a:rPr lang="en-GB" dirty="0"/>
              <a:t>The handouts 3.1 and 3.2 are again the tool itself and the  Country Case Card Kenya.</a:t>
            </a:r>
          </a:p>
          <a:p>
            <a:endParaRPr lang="en-GB" dirty="0"/>
          </a:p>
          <a:p>
            <a:r>
              <a:rPr lang="en-GB" dirty="0"/>
              <a:t>If you want, you can also work in groups – in the ones you stayed earlier on or you select your co-works otherwise.</a:t>
            </a:r>
          </a:p>
          <a:p>
            <a:pPr marL="0" marR="0" indent="0" defTabSz="914400" eaLnBrk="1" fontAlgn="auto" latinLnBrk="0" hangingPunct="1">
              <a:lnSpc>
                <a:spcPct val="100000"/>
              </a:lnSpc>
              <a:spcBef>
                <a:spcPts val="0"/>
              </a:spcBef>
              <a:spcAft>
                <a:spcPts val="0"/>
              </a:spcAft>
              <a:buClrTx/>
              <a:buSzTx/>
              <a:buFontTx/>
              <a:buNone/>
              <a:tabLst/>
              <a:defRPr/>
            </a:pPr>
            <a:endParaRPr lang="en-GB" baseline="0" noProof="0" dirty="0"/>
          </a:p>
          <a:p>
            <a:pPr marL="0" marR="0" indent="0" defTabSz="914400" eaLnBrk="1" fontAlgn="auto" latinLnBrk="0" hangingPunct="1">
              <a:lnSpc>
                <a:spcPct val="100000"/>
              </a:lnSpc>
              <a:spcBef>
                <a:spcPts val="0"/>
              </a:spcBef>
              <a:spcAft>
                <a:spcPts val="0"/>
              </a:spcAft>
              <a:buClrTx/>
              <a:buSzTx/>
              <a:buFontTx/>
              <a:buNone/>
              <a:tabLst/>
              <a:defRPr/>
            </a:pPr>
            <a:r>
              <a:rPr lang="en-GB" baseline="0" noProof="0" dirty="0"/>
              <a:t>Prepare in advance the evaluation questions in Google forms. </a:t>
            </a:r>
            <a:r>
              <a:rPr lang="en-GB" b="1" baseline="0" noProof="0" dirty="0"/>
              <a:t>Examples for questions can be: </a:t>
            </a:r>
          </a:p>
          <a:p>
            <a:pPr marL="0" marR="0" indent="0" defTabSz="914400" eaLnBrk="1" fontAlgn="auto" latinLnBrk="0" hangingPunct="1">
              <a:lnSpc>
                <a:spcPct val="100000"/>
              </a:lnSpc>
              <a:spcBef>
                <a:spcPts val="0"/>
              </a:spcBef>
              <a:spcAft>
                <a:spcPts val="0"/>
              </a:spcAft>
              <a:buClrTx/>
              <a:buSzTx/>
              <a:buFontTx/>
              <a:buNone/>
              <a:tabLst/>
              <a:defRPr/>
            </a:pPr>
            <a:endParaRPr lang="en-GB" b="1" baseline="0" noProof="0" dirty="0"/>
          </a:p>
          <a:p>
            <a:pPr marL="0" marR="0" indent="0" defTabSz="914400" eaLnBrk="1" fontAlgn="auto" latinLnBrk="0" hangingPunct="1">
              <a:lnSpc>
                <a:spcPct val="100000"/>
              </a:lnSpc>
              <a:spcBef>
                <a:spcPts val="0"/>
              </a:spcBef>
              <a:spcAft>
                <a:spcPts val="0"/>
              </a:spcAft>
              <a:buClrTx/>
              <a:buSzTx/>
              <a:buFontTx/>
              <a:buNone/>
              <a:tabLst/>
              <a:defRPr/>
            </a:pPr>
            <a:r>
              <a:rPr lang="en-GB" b="1" baseline="0" noProof="0" dirty="0"/>
              <a:t>Name of the Webinar</a:t>
            </a:r>
          </a:p>
          <a:p>
            <a:pPr marL="0" marR="0" indent="0" defTabSz="914400" eaLnBrk="1" fontAlgn="auto" latinLnBrk="0" hangingPunct="1">
              <a:lnSpc>
                <a:spcPct val="100000"/>
              </a:lnSpc>
              <a:spcBef>
                <a:spcPts val="0"/>
              </a:spcBef>
              <a:spcAft>
                <a:spcPts val="0"/>
              </a:spcAft>
              <a:buClrTx/>
              <a:buSzTx/>
              <a:buFontTx/>
              <a:buNone/>
              <a:tabLst/>
              <a:defRPr/>
            </a:pPr>
            <a:r>
              <a:rPr lang="en-GB" b="1" baseline="0" noProof="0" dirty="0"/>
              <a:t>Name/e-mail (voluntary?)</a:t>
            </a:r>
          </a:p>
          <a:p>
            <a:pPr marL="0" marR="0" indent="0" defTabSz="914400" eaLnBrk="1" fontAlgn="auto" latinLnBrk="0" hangingPunct="1">
              <a:lnSpc>
                <a:spcPct val="100000"/>
              </a:lnSpc>
              <a:spcBef>
                <a:spcPts val="0"/>
              </a:spcBef>
              <a:spcAft>
                <a:spcPts val="0"/>
              </a:spcAft>
              <a:buClrTx/>
              <a:buSzTx/>
              <a:buFontTx/>
              <a:buNone/>
              <a:tabLst/>
              <a:defRPr/>
            </a:pPr>
            <a:r>
              <a:rPr lang="en-GB" b="1" baseline="0" noProof="0" dirty="0"/>
              <a:t>Skill and responsiveness of the trainer</a:t>
            </a:r>
          </a:p>
          <a:p>
            <a:pPr marL="0" marR="0" indent="0" defTabSz="914400" eaLnBrk="1" fontAlgn="auto" latinLnBrk="0" hangingPunct="1">
              <a:lnSpc>
                <a:spcPct val="100000"/>
              </a:lnSpc>
              <a:spcBef>
                <a:spcPts val="0"/>
              </a:spcBef>
              <a:spcAft>
                <a:spcPts val="0"/>
              </a:spcAft>
              <a:buClrTx/>
              <a:buSzTx/>
              <a:buFontTx/>
              <a:buNone/>
              <a:tabLst/>
              <a:defRPr/>
            </a:pPr>
            <a:r>
              <a:rPr lang="en-GB" b="1" baseline="0" noProof="0" dirty="0"/>
              <a:t>Did the level of the course meet my knowledge?</a:t>
            </a:r>
          </a:p>
          <a:p>
            <a:pPr marL="0" marR="0" indent="0" defTabSz="914400" eaLnBrk="1" fontAlgn="auto" latinLnBrk="0" hangingPunct="1">
              <a:lnSpc>
                <a:spcPct val="100000"/>
              </a:lnSpc>
              <a:spcBef>
                <a:spcPts val="0"/>
              </a:spcBef>
              <a:spcAft>
                <a:spcPts val="0"/>
              </a:spcAft>
              <a:buClrTx/>
              <a:buSzTx/>
              <a:buFontTx/>
              <a:buNone/>
              <a:tabLst/>
              <a:defRPr/>
            </a:pPr>
            <a:r>
              <a:rPr lang="en-GB" b="1" baseline="0" noProof="0" dirty="0"/>
              <a:t>What aspects of this course were most useful or valuable?</a:t>
            </a:r>
          </a:p>
          <a:p>
            <a:r>
              <a:rPr lang="en-GB" b="1" noProof="0" dirty="0"/>
              <a:t>Course</a:t>
            </a:r>
            <a:r>
              <a:rPr lang="en-GB" b="1" baseline="0" noProof="0" dirty="0"/>
              <a:t> content was relevant for my work</a:t>
            </a:r>
          </a:p>
          <a:p>
            <a:r>
              <a:rPr lang="en-GB" b="1" baseline="0" noProof="0" dirty="0"/>
              <a:t>How would you improve this course?</a:t>
            </a:r>
          </a:p>
          <a:p>
            <a:r>
              <a:rPr lang="en-GB" b="1" baseline="0" noProof="0" dirty="0"/>
              <a:t>What can be done better next time?</a:t>
            </a:r>
          </a:p>
          <a:p>
            <a:br>
              <a:rPr lang="en-GB" b="1" noProof="0" dirty="0"/>
            </a:br>
            <a:endParaRPr lang="en-GB" b="1" baseline="0" noProof="0" dirty="0"/>
          </a:p>
        </p:txBody>
      </p:sp>
    </p:spTree>
    <p:extLst>
      <p:ext uri="{BB962C8B-B14F-4D97-AF65-F5344CB8AC3E}">
        <p14:creationId xmlns:p14="http://schemas.microsoft.com/office/powerpoint/2010/main" val="373294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webinars are designed for extensionists, policy makers financiers,</a:t>
            </a:r>
            <a:r>
              <a:rPr lang="en-GB" baseline="0" dirty="0"/>
              <a:t> not so much for </a:t>
            </a:r>
            <a:r>
              <a:rPr lang="en-GB" dirty="0"/>
              <a:t>end-users (farmers).</a:t>
            </a:r>
          </a:p>
          <a:p>
            <a:endParaRPr lang="en-GB" dirty="0"/>
          </a:p>
          <a:p>
            <a:r>
              <a:rPr lang="en-GB" b="1" noProof="0" dirty="0"/>
              <a:t>Timing:</a:t>
            </a:r>
          </a:p>
          <a:p>
            <a:pPr marL="171450" indent="-171450">
              <a:buFont typeface="Arial" charset="0"/>
              <a:buChar char="•"/>
            </a:pPr>
            <a:r>
              <a:rPr lang="en-GB" noProof="0" dirty="0"/>
              <a:t>It is important to make participants aware that you always start 15 min before in order to support them when problems with the webinar software</a:t>
            </a:r>
            <a:r>
              <a:rPr lang="en-GB" baseline="0" noProof="0" dirty="0"/>
              <a:t> </a:t>
            </a:r>
            <a:r>
              <a:rPr lang="en-GB" noProof="0" dirty="0"/>
              <a:t>and to (hopefully)</a:t>
            </a:r>
            <a:r>
              <a:rPr lang="en-GB" baseline="0" noProof="0" dirty="0"/>
              <a:t> </a:t>
            </a:r>
            <a:r>
              <a:rPr lang="en-GB" noProof="0" dirty="0"/>
              <a:t>solve internet access problems (if possible)</a:t>
            </a:r>
          </a:p>
          <a:p>
            <a:pPr marL="171450" indent="-171450">
              <a:buFont typeface="Arial" charset="0"/>
              <a:buChar char="•"/>
            </a:pPr>
            <a:endParaRPr lang="en-GB" noProof="0" dirty="0"/>
          </a:p>
          <a:p>
            <a:pPr marL="171450" indent="-171450">
              <a:buFont typeface="Arial" charset="0"/>
              <a:buChar char="•"/>
            </a:pPr>
            <a:r>
              <a:rPr lang="en-GB" noProof="0" dirty="0"/>
              <a:t>All Webinars will last at the core 105 min and start with an explanation of the respective tool and  foresee 15 min at the end for one of the participants to share experiences in SPIS</a:t>
            </a:r>
          </a:p>
          <a:p>
            <a:pPr marL="171450" indent="-171450">
              <a:buFont typeface="Arial" charset="0"/>
              <a:buChar char="•"/>
            </a:pPr>
            <a:endParaRPr lang="en-GB" noProof="0" dirty="0"/>
          </a:p>
          <a:p>
            <a:pPr marL="171450" indent="-171450">
              <a:buFont typeface="Arial" charset="0"/>
              <a:buChar char="•"/>
            </a:pPr>
            <a:r>
              <a:rPr lang="en-GB" noProof="0" dirty="0"/>
              <a:t>The</a:t>
            </a:r>
            <a:r>
              <a:rPr lang="en-GB" baseline="0" noProof="0" dirty="0"/>
              <a:t> </a:t>
            </a:r>
            <a:r>
              <a:rPr lang="en-GB" noProof="0" dirty="0"/>
              <a:t>agenda will be shown in the next slide – the basic structure will be similar for all the 6 webinars.</a:t>
            </a:r>
          </a:p>
        </p:txBody>
      </p:sp>
    </p:spTree>
    <p:extLst>
      <p:ext uri="{BB962C8B-B14F-4D97-AF65-F5344CB8AC3E}">
        <p14:creationId xmlns:p14="http://schemas.microsoft.com/office/powerpoint/2010/main" val="2087825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noProof="0" dirty="0"/>
              <a:t>The responsible person for the next webinar would take contact with the participants who want to show their experiences and communicate with them. Emphasis is on the soil tool, but any short practice related presentation re. Solar irrigation would be ok. The short presentations (if any) should be rehearsed in advance to make sure it works well. </a:t>
            </a:r>
          </a:p>
          <a:p>
            <a:pPr marL="0" marR="0" indent="0" defTabSz="914400" eaLnBrk="1" fontAlgn="auto" latinLnBrk="0" hangingPunct="1">
              <a:lnSpc>
                <a:spcPct val="100000"/>
              </a:lnSpc>
              <a:spcBef>
                <a:spcPts val="0"/>
              </a:spcBef>
              <a:spcAft>
                <a:spcPts val="0"/>
              </a:spcAft>
              <a:buClrTx/>
              <a:buSzTx/>
              <a:buFontTx/>
              <a:buNone/>
              <a:tabLst/>
              <a:defRPr/>
            </a:pPr>
            <a:endParaRPr lang="en-AU" noProof="0" dirty="0"/>
          </a:p>
          <a:p>
            <a:pPr marL="0" marR="0" indent="0" defTabSz="914400" eaLnBrk="1" fontAlgn="auto" latinLnBrk="0" hangingPunct="1">
              <a:lnSpc>
                <a:spcPct val="100000"/>
              </a:lnSpc>
              <a:spcBef>
                <a:spcPts val="0"/>
              </a:spcBef>
              <a:spcAft>
                <a:spcPts val="0"/>
              </a:spcAft>
              <a:buClrTx/>
              <a:buSzTx/>
              <a:buFontTx/>
              <a:buNone/>
              <a:tabLst/>
              <a:defRPr/>
            </a:pPr>
            <a:r>
              <a:rPr lang="en-AU" noProof="0" dirty="0"/>
              <a:t>As always, if the responsible trainer for this webinar has an own presentation, it might even be better.</a:t>
            </a:r>
          </a:p>
        </p:txBody>
      </p:sp>
    </p:spTree>
    <p:extLst>
      <p:ext uri="{BB962C8B-B14F-4D97-AF65-F5344CB8AC3E}">
        <p14:creationId xmlns:p14="http://schemas.microsoft.com/office/powerpoint/2010/main" val="210466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charset="0"/>
              <a:buChar char="•"/>
            </a:pPr>
            <a:r>
              <a:rPr lang="en-GB" noProof="0" dirty="0"/>
              <a:t>Adjust the times,</a:t>
            </a:r>
            <a:r>
              <a:rPr lang="en-GB" baseline="0" noProof="0" dirty="0"/>
              <a:t> links, presentation names (all what is </a:t>
            </a:r>
            <a:r>
              <a:rPr lang="en-GB" baseline="0" noProof="0" dirty="0">
                <a:solidFill>
                  <a:srgbClr val="FF0000"/>
                </a:solidFill>
              </a:rPr>
              <a:t>written in red</a:t>
            </a:r>
            <a:r>
              <a:rPr lang="en-GB" baseline="0" noProof="0" dirty="0"/>
              <a:t>)</a:t>
            </a:r>
          </a:p>
          <a:p>
            <a:pPr marL="171450" indent="-171450">
              <a:buFont typeface="Arial" charset="0"/>
              <a:buChar char="•"/>
            </a:pPr>
            <a:endParaRPr lang="en-GB" baseline="0" noProof="0" dirty="0"/>
          </a:p>
          <a:p>
            <a:pPr marL="171450" marR="0" indent="-171450" defTabSz="914400" eaLnBrk="1" fontAlgn="auto" latinLnBrk="0" hangingPunct="1">
              <a:lnSpc>
                <a:spcPct val="100000"/>
              </a:lnSpc>
              <a:spcBef>
                <a:spcPts val="0"/>
              </a:spcBef>
              <a:spcAft>
                <a:spcPts val="0"/>
              </a:spcAft>
              <a:buClrTx/>
              <a:buSzTx/>
              <a:buFont typeface="Arial" charset="0"/>
              <a:buChar char="•"/>
              <a:tabLst/>
              <a:defRPr/>
            </a:pPr>
            <a:r>
              <a:rPr lang="en-GB" noProof="0" dirty="0"/>
              <a:t>Who is online – After we already received a short introduction last</a:t>
            </a:r>
            <a:r>
              <a:rPr lang="en-GB" baseline="0" noProof="0" dirty="0"/>
              <a:t> webinar, you can ask the participants perhaps what was important for them since the last webinar; what occupied them, how they feel in general (or similar) </a:t>
            </a:r>
            <a:br>
              <a:rPr lang="en-GB" baseline="0" noProof="0" dirty="0"/>
            </a:br>
            <a:r>
              <a:rPr lang="en-GB" dirty="0"/>
              <a:t>The first point has already been done and we are happy that the Webinar Tool is now understood by all.</a:t>
            </a:r>
          </a:p>
          <a:p>
            <a:endParaRPr lang="en-GB" dirty="0"/>
          </a:p>
          <a:p>
            <a:pPr marL="171450" indent="-171450">
              <a:buFont typeface="Arial" charset="0"/>
              <a:buChar char="•"/>
            </a:pPr>
            <a:r>
              <a:rPr lang="en-GB" dirty="0"/>
              <a:t>We will shortly discuss the home work – we are happy that many of the participants have sent in their results and mostly the correct ones</a:t>
            </a:r>
            <a:r>
              <a:rPr lang="en-GB" baseline="0" dirty="0"/>
              <a:t>. </a:t>
            </a:r>
            <a:endParaRPr lang="en-GB" dirty="0"/>
          </a:p>
          <a:p>
            <a:r>
              <a:rPr lang="en-GB" noProof="0" dirty="0"/>
              <a:t>After a poll and an icebreaker, we will do an introduction to pumps. And then go to pump sizing, one of the most important aspects in SPIS.</a:t>
            </a:r>
          </a:p>
          <a:p>
            <a:r>
              <a:rPr lang="en-GB" noProof="0" dirty="0"/>
              <a:t>We will go through the pump sizing tool together, as it is quite comprehensive and covers many different aspects, important for the sizing of pumps.</a:t>
            </a:r>
          </a:p>
          <a:p>
            <a:pPr marL="171450" indent="-171450">
              <a:buFont typeface="Arial"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GB" sz="1200" b="0" kern="1200" dirty="0">
                <a:solidFill>
                  <a:schemeClr val="tx1"/>
                </a:solidFill>
                <a:effectLst/>
                <a:latin typeface="+mn-lt"/>
                <a:ea typeface="Calibri" panose="020F0502020204030204" pitchFamily="34" charset="0"/>
                <a:cs typeface="Times New Roman" panose="02020603050405020304" pitchFamily="18" charset="0"/>
              </a:rPr>
              <a:t>We will explain the homework</a:t>
            </a:r>
            <a:r>
              <a:rPr lang="en-GB" sz="1200" b="0" kern="1200" baseline="0" dirty="0">
                <a:solidFill>
                  <a:schemeClr val="tx1"/>
                </a:solidFill>
                <a:effectLst/>
                <a:latin typeface="+mn-lt"/>
                <a:ea typeface="Calibri" panose="020F0502020204030204" pitchFamily="34" charset="0"/>
                <a:cs typeface="Times New Roman" panose="02020603050405020304" pitchFamily="18" charset="0"/>
              </a:rPr>
              <a:t> which asks </a:t>
            </a:r>
            <a:r>
              <a:rPr lang="en-GB" sz="1200" b="0" kern="1200" dirty="0">
                <a:solidFill>
                  <a:schemeClr val="tx1"/>
                </a:solidFill>
                <a:effectLst/>
                <a:latin typeface="+mn-lt"/>
                <a:ea typeface="Calibri" panose="020F0502020204030204" pitchFamily="34" charset="0"/>
                <a:cs typeface="Times New Roman" panose="02020603050405020304" pitchFamily="18" charset="0"/>
              </a:rPr>
              <a:t>questions on pump sizing. </a:t>
            </a:r>
            <a:r>
              <a:rPr lang="en-GB" noProof="0" dirty="0"/>
              <a:t>Each webinar will give you a short homework, You will work on one tool (in our case the </a:t>
            </a:r>
            <a:r>
              <a:rPr lang="en-GB" baseline="0" noProof="0" dirty="0"/>
              <a:t> Pump Sizing </a:t>
            </a:r>
            <a:r>
              <a:rPr lang="en-GB" noProof="0" dirty="0"/>
              <a:t>Tool) in order to understand it and be able to discuss about it in the next Webinar.</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GB" sz="1200" b="0" kern="1200" dirty="0">
              <a:solidFill>
                <a:schemeClr val="tx1"/>
              </a:solidFill>
              <a:effectLst/>
              <a:latin typeface="+mn-lt"/>
              <a:ea typeface="Calibri" panose="020F0502020204030204" pitchFamily="34" charset="0"/>
              <a:cs typeface="Times New Roman" panose="02020603050405020304" pitchFamily="18" charset="0"/>
            </a:endParaRPr>
          </a:p>
          <a:p>
            <a:pPr marL="171450" indent="-171450">
              <a:buFont typeface="Arial" charset="0"/>
              <a:buChar char="•"/>
            </a:pPr>
            <a:r>
              <a:rPr lang="en-GB" dirty="0"/>
              <a:t>We are happy to have the participant...., who will talk to us on.....</a:t>
            </a:r>
          </a:p>
          <a:p>
            <a:pPr marL="0" indent="0">
              <a:buFont typeface="Arial" charset="0"/>
              <a:buNone/>
            </a:pPr>
            <a:endParaRPr lang="en-GB" dirty="0"/>
          </a:p>
          <a:p>
            <a:pPr marL="171450" indent="-171450">
              <a:buFont typeface="Arial" charset="0"/>
              <a:buChar char="•"/>
            </a:pPr>
            <a:r>
              <a:rPr lang="en-GB" dirty="0"/>
              <a:t>Farewell:</a:t>
            </a:r>
            <a:r>
              <a:rPr lang="en-GB" baseline="0" dirty="0"/>
              <a:t> </a:t>
            </a:r>
            <a:r>
              <a:rPr lang="en-GB" dirty="0"/>
              <a:t>Resume the results of the evaluation of webinar II</a:t>
            </a:r>
            <a:r>
              <a:rPr lang="en-GB" baseline="0" dirty="0"/>
              <a:t> and announce the evaluation of Webinar III; Determine a participant you will present next</a:t>
            </a:r>
            <a:endParaRPr lang="en-GB" dirty="0"/>
          </a:p>
        </p:txBody>
      </p:sp>
    </p:spTree>
    <p:extLst>
      <p:ext uri="{BB962C8B-B14F-4D97-AF65-F5344CB8AC3E}">
        <p14:creationId xmlns:p14="http://schemas.microsoft.com/office/powerpoint/2010/main" val="1443393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noProof="0" dirty="0"/>
              <a:t>Highlight that today we will focus on Pumps and</a:t>
            </a:r>
            <a:r>
              <a:rPr lang="en-GB" b="0" baseline="0" noProof="0" dirty="0"/>
              <a:t> the Pumps sizing tool</a:t>
            </a:r>
            <a:endParaRPr lang="en-GB" b="0" noProof="0" dirty="0"/>
          </a:p>
          <a:p>
            <a:endParaRPr lang="en-GB" b="1" noProof="0" dirty="0"/>
          </a:p>
        </p:txBody>
      </p:sp>
    </p:spTree>
    <p:extLst>
      <p:ext uri="{BB962C8B-B14F-4D97-AF65-F5344CB8AC3E}">
        <p14:creationId xmlns:p14="http://schemas.microsoft.com/office/powerpoint/2010/main" val="753908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noProof="0" dirty="0"/>
          </a:p>
        </p:txBody>
      </p:sp>
    </p:spTree>
    <p:extLst>
      <p:ext uri="{BB962C8B-B14F-4D97-AF65-F5344CB8AC3E}">
        <p14:creationId xmlns:p14="http://schemas.microsoft.com/office/powerpoint/2010/main" val="1161116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noProof="0" dirty="0"/>
              <a:t>Make sure that people do not talk more than 30 sec as we will otherwise run out of time. </a:t>
            </a:r>
            <a:r>
              <a:rPr lang="en-GB" b="1" noProof="0" dirty="0"/>
              <a:t>(Calculate the necessary time –</a:t>
            </a:r>
            <a:r>
              <a:rPr lang="en-GB" b="1" baseline="0" noProof="0" dirty="0"/>
              <a:t> </a:t>
            </a:r>
            <a:r>
              <a:rPr lang="en-GB" b="1" noProof="0" dirty="0"/>
              <a:t>possibly adapt the agenda).</a:t>
            </a:r>
          </a:p>
          <a:p>
            <a:r>
              <a:rPr lang="en-GB" b="1" noProof="0" dirty="0"/>
              <a:t>Because of time constraints, you may only ask 3 persons who volunteer or you ask them directly!</a:t>
            </a:r>
          </a:p>
          <a:p>
            <a:endParaRPr lang="en-GB" noProof="0" dirty="0"/>
          </a:p>
          <a:p>
            <a:r>
              <a:rPr lang="en-GB" noProof="0" dirty="0"/>
              <a:t>Maybe the trainer starts with presenting him/herself –</a:t>
            </a:r>
            <a:r>
              <a:rPr lang="en-GB" baseline="0" noProof="0" dirty="0"/>
              <a:t> </a:t>
            </a:r>
            <a:r>
              <a:rPr lang="en-GB" noProof="0" dirty="0"/>
              <a:t>this will set the scene and participants have a short guideline of how to do it.</a:t>
            </a:r>
          </a:p>
        </p:txBody>
      </p:sp>
    </p:spTree>
    <p:extLst>
      <p:ext uri="{BB962C8B-B14F-4D97-AF65-F5344CB8AC3E}">
        <p14:creationId xmlns:p14="http://schemas.microsoft.com/office/powerpoint/2010/main" val="1520676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Only one growing season, starting in March (flood irrigation):</a:t>
            </a:r>
            <a:endParaRPr lang="de-DE"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In which month is the highest irrigation water need? </a:t>
            </a:r>
            <a:r>
              <a:rPr lang="en-US" sz="1200" u="sng" kern="1200" dirty="0">
                <a:solidFill>
                  <a:schemeClr val="tx1"/>
                </a:solidFill>
                <a:effectLst/>
                <a:latin typeface="+mn-lt"/>
                <a:ea typeface="+mn-ea"/>
                <a:cs typeface="+mn-cs"/>
              </a:rPr>
              <a:t>	June		</a:t>
            </a:r>
            <a:endParaRPr lang="de-DE"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is the total highest daily irrigation water need? </a:t>
            </a:r>
            <a:r>
              <a:rPr lang="en-US" sz="1200" u="sng" kern="1200" dirty="0">
                <a:solidFill>
                  <a:schemeClr val="tx1"/>
                </a:solidFill>
                <a:effectLst/>
                <a:latin typeface="+mn-lt"/>
                <a:ea typeface="+mn-ea"/>
                <a:cs typeface="+mn-cs"/>
              </a:rPr>
              <a:t>	30,7 m3		</a:t>
            </a:r>
            <a:endParaRPr lang="de-DE"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With a second growing period with planting in September (flood irrigation) :</a:t>
            </a:r>
            <a:endParaRPr lang="de-DE"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In which month is the highest irrigation water need? </a:t>
            </a:r>
            <a:r>
              <a:rPr lang="en-US" sz="1200" u="sng" kern="1200" dirty="0">
                <a:solidFill>
                  <a:schemeClr val="tx1"/>
                </a:solidFill>
                <a:effectLst/>
                <a:latin typeface="+mn-lt"/>
                <a:ea typeface="+mn-ea"/>
                <a:cs typeface="+mn-cs"/>
              </a:rPr>
              <a:t>	June		</a:t>
            </a:r>
            <a:endParaRPr lang="de-DE"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is the total highest daily irrigation water need? </a:t>
            </a:r>
            <a:r>
              <a:rPr lang="en-US" sz="1200" u="sng" kern="1200" dirty="0">
                <a:solidFill>
                  <a:schemeClr val="tx1"/>
                </a:solidFill>
                <a:effectLst/>
                <a:latin typeface="+mn-lt"/>
                <a:ea typeface="+mn-ea"/>
                <a:cs typeface="+mn-cs"/>
              </a:rPr>
              <a:t>	30,7 m3		</a:t>
            </a:r>
            <a:endParaRPr lang="de-DE"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is the highest daily water pumping need, for the two growing periods (if she would use micro sprinkler irrigation) and for her dairy cows?26.3 and 0.5 m3</a:t>
            </a:r>
            <a:endParaRPr lang="de-D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is the pump utilisation rate when having one or two growing periods under micro sprinkler? </a:t>
            </a:r>
            <a:r>
              <a:rPr lang="en-US" sz="1200" u="sng" kern="1200" dirty="0">
                <a:solidFill>
                  <a:schemeClr val="tx1"/>
                </a:solidFill>
                <a:effectLst/>
                <a:latin typeface="+mn-lt"/>
                <a:ea typeface="+mn-ea"/>
                <a:cs typeface="+mn-cs"/>
              </a:rPr>
              <a:t>24% for one period, 54% for two</a:t>
            </a:r>
            <a:r>
              <a:rPr lang="de-DE" dirty="0">
                <a:effectLst/>
              </a:rPr>
              <a:t> </a:t>
            </a:r>
            <a:endParaRPr lang="de-DE" dirty="0"/>
          </a:p>
        </p:txBody>
      </p:sp>
    </p:spTree>
    <p:extLst>
      <p:ext uri="{BB962C8B-B14F-4D97-AF65-F5344CB8AC3E}">
        <p14:creationId xmlns:p14="http://schemas.microsoft.com/office/powerpoint/2010/main" val="868607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e-DE" dirty="0" err="1"/>
              <a:t>Here</a:t>
            </a:r>
            <a:r>
              <a:rPr lang="de-DE" dirty="0"/>
              <a:t> </a:t>
            </a:r>
            <a:r>
              <a:rPr lang="de-DE" dirty="0" err="1"/>
              <a:t>are</a:t>
            </a:r>
            <a:r>
              <a:rPr lang="de-DE" dirty="0"/>
              <a:t> </a:t>
            </a:r>
            <a:r>
              <a:rPr lang="de-DE" dirty="0" err="1"/>
              <a:t>the</a:t>
            </a:r>
            <a:r>
              <a:rPr lang="de-DE" dirty="0"/>
              <a:t> </a:t>
            </a:r>
            <a:r>
              <a:rPr lang="de-DE" dirty="0" err="1"/>
              <a:t>results</a:t>
            </a:r>
            <a:r>
              <a:rPr lang="de-DE" dirty="0"/>
              <a:t> </a:t>
            </a:r>
            <a:r>
              <a:rPr lang="de-DE" dirty="0" err="1"/>
              <a:t>of</a:t>
            </a:r>
            <a:r>
              <a:rPr lang="de-DE" dirty="0"/>
              <a:t> </a:t>
            </a:r>
            <a:r>
              <a:rPr lang="de-DE" dirty="0" err="1"/>
              <a:t>how</a:t>
            </a:r>
            <a:r>
              <a:rPr lang="de-DE" dirty="0"/>
              <a:t> </a:t>
            </a:r>
            <a:r>
              <a:rPr lang="de-DE" dirty="0" err="1"/>
              <a:t>the</a:t>
            </a:r>
            <a:r>
              <a:rPr lang="de-DE" dirty="0"/>
              <a:t> </a:t>
            </a:r>
            <a:r>
              <a:rPr lang="de-DE" dirty="0" err="1"/>
              <a:t>figures</a:t>
            </a:r>
            <a:r>
              <a:rPr lang="de-DE" dirty="0"/>
              <a:t> </a:t>
            </a:r>
            <a:r>
              <a:rPr lang="de-DE" dirty="0" err="1"/>
              <a:t>for</a:t>
            </a:r>
            <a:r>
              <a:rPr lang="de-DE" dirty="0"/>
              <a:t> </a:t>
            </a:r>
            <a:r>
              <a:rPr lang="de-DE" dirty="0" err="1"/>
              <a:t>your</a:t>
            </a:r>
            <a:r>
              <a:rPr lang="de-DE" dirty="0"/>
              <a:t> </a:t>
            </a:r>
            <a:r>
              <a:rPr lang="de-DE" dirty="0" err="1"/>
              <a:t>homework</a:t>
            </a:r>
            <a:r>
              <a:rPr lang="de-DE" dirty="0"/>
              <a:t> </a:t>
            </a:r>
            <a:r>
              <a:rPr lang="de-DE" dirty="0" err="1"/>
              <a:t>should</a:t>
            </a:r>
            <a:r>
              <a:rPr lang="de-DE" dirty="0"/>
              <a:t> </a:t>
            </a:r>
            <a:r>
              <a:rPr lang="de-DE" dirty="0" err="1"/>
              <a:t>look</a:t>
            </a:r>
            <a:r>
              <a:rPr lang="de-DE" dirty="0"/>
              <a:t> like. The </a:t>
            </a:r>
            <a:r>
              <a:rPr lang="de-DE" dirty="0" err="1"/>
              <a:t>figures</a:t>
            </a:r>
            <a:r>
              <a:rPr lang="de-DE" dirty="0"/>
              <a:t> </a:t>
            </a:r>
            <a:r>
              <a:rPr lang="de-DE" dirty="0" err="1"/>
              <a:t>should</a:t>
            </a:r>
            <a:r>
              <a:rPr lang="de-DE" dirty="0"/>
              <a:t> </a:t>
            </a:r>
            <a:r>
              <a:rPr lang="de-DE" dirty="0" err="1"/>
              <a:t>come</a:t>
            </a:r>
            <a:r>
              <a:rPr lang="de-DE" dirty="0"/>
              <a:t> </a:t>
            </a:r>
            <a:r>
              <a:rPr lang="de-DE" dirty="0" err="1"/>
              <a:t>from</a:t>
            </a:r>
            <a:r>
              <a:rPr lang="de-DE" dirty="0"/>
              <a:t> </a:t>
            </a:r>
            <a:r>
              <a:rPr lang="de-DE" dirty="0" err="1"/>
              <a:t>the</a:t>
            </a:r>
            <a:r>
              <a:rPr lang="de-DE" dirty="0"/>
              <a:t> </a:t>
            </a:r>
            <a:r>
              <a:rPr lang="de-DE" dirty="0" err="1"/>
              <a:t>sheet</a:t>
            </a:r>
            <a:r>
              <a:rPr lang="de-DE" dirty="0"/>
              <a:t> 4 Summary </a:t>
            </a:r>
            <a:r>
              <a:rPr lang="de-DE" dirty="0" err="1"/>
              <a:t>of</a:t>
            </a:r>
            <a:r>
              <a:rPr lang="de-DE" dirty="0"/>
              <a:t> </a:t>
            </a:r>
            <a:r>
              <a:rPr lang="de-DE" dirty="0" err="1"/>
              <a:t>the</a:t>
            </a:r>
            <a:r>
              <a:rPr lang="de-DE" dirty="0"/>
              <a:t> </a:t>
            </a:r>
            <a:r>
              <a:rPr lang="de-DE" dirty="0" err="1"/>
              <a:t>Water</a:t>
            </a:r>
            <a:r>
              <a:rPr lang="de-DE" dirty="0"/>
              <a:t> </a:t>
            </a:r>
            <a:r>
              <a:rPr lang="de-DE" dirty="0" err="1"/>
              <a:t>Requirement</a:t>
            </a:r>
            <a:r>
              <a:rPr lang="de-DE" dirty="0"/>
              <a:t> Tool</a:t>
            </a:r>
          </a:p>
          <a:p>
            <a:endParaRPr lang="de-DE" dirty="0"/>
          </a:p>
          <a:p>
            <a:r>
              <a:rPr lang="de-DE" dirty="0"/>
              <a:t>...</a:t>
            </a:r>
            <a:r>
              <a:rPr lang="de-DE" dirty="0" err="1"/>
              <a:t>discuss</a:t>
            </a:r>
            <a:r>
              <a:rPr lang="de-DE" dirty="0"/>
              <a:t> </a:t>
            </a:r>
            <a:r>
              <a:rPr lang="de-DE" dirty="0" err="1"/>
              <a:t>the</a:t>
            </a:r>
            <a:r>
              <a:rPr lang="de-DE" dirty="0"/>
              <a:t> </a:t>
            </a:r>
            <a:r>
              <a:rPr lang="de-DE" dirty="0" err="1"/>
              <a:t>common</a:t>
            </a:r>
            <a:r>
              <a:rPr lang="de-DE" dirty="0"/>
              <a:t> </a:t>
            </a:r>
            <a:r>
              <a:rPr lang="de-DE" dirty="0" err="1"/>
              <a:t>mistakes</a:t>
            </a:r>
            <a:r>
              <a:rPr lang="de-DE" dirty="0"/>
              <a:t> </a:t>
            </a:r>
            <a:r>
              <a:rPr lang="de-DE" dirty="0" err="1"/>
              <a:t>and</a:t>
            </a:r>
            <a:r>
              <a:rPr lang="de-DE" dirty="0"/>
              <a:t> </a:t>
            </a:r>
            <a:r>
              <a:rPr lang="de-DE" dirty="0" err="1"/>
              <a:t>show</a:t>
            </a:r>
            <a:r>
              <a:rPr lang="de-DE" dirty="0"/>
              <a:t> </a:t>
            </a:r>
            <a:r>
              <a:rPr lang="de-DE" dirty="0" err="1"/>
              <a:t>the</a:t>
            </a:r>
            <a:r>
              <a:rPr lang="de-DE" dirty="0"/>
              <a:t> </a:t>
            </a:r>
            <a:r>
              <a:rPr lang="de-DE" dirty="0" err="1"/>
              <a:t>correct</a:t>
            </a:r>
            <a:r>
              <a:rPr lang="de-DE" dirty="0"/>
              <a:t> </a:t>
            </a:r>
            <a:r>
              <a:rPr lang="de-DE" dirty="0" err="1"/>
              <a:t>proces</a:t>
            </a:r>
            <a:r>
              <a:rPr lang="de-DE" dirty="0"/>
              <a:t> </a:t>
            </a:r>
            <a:r>
              <a:rPr lang="de-DE" dirty="0" err="1"/>
              <a:t>of</a:t>
            </a:r>
            <a:r>
              <a:rPr lang="de-DE" dirty="0"/>
              <a:t> </a:t>
            </a:r>
            <a:r>
              <a:rPr lang="de-DE" dirty="0" err="1"/>
              <a:t>filling</a:t>
            </a:r>
            <a:r>
              <a:rPr lang="de-DE" dirty="0"/>
              <a:t> in </a:t>
            </a:r>
            <a:r>
              <a:rPr lang="de-DE" dirty="0" err="1"/>
              <a:t>data</a:t>
            </a:r>
            <a:r>
              <a:rPr lang="de-DE" dirty="0"/>
              <a:t>, etc. </a:t>
            </a:r>
            <a:r>
              <a:rPr lang="de-DE" dirty="0" err="1"/>
              <a:t>depending</a:t>
            </a:r>
            <a:r>
              <a:rPr lang="de-DE" dirty="0"/>
              <a:t> on </a:t>
            </a:r>
            <a:r>
              <a:rPr lang="de-DE" dirty="0" err="1"/>
              <a:t>the</a:t>
            </a:r>
            <a:r>
              <a:rPr lang="de-DE" dirty="0"/>
              <a:t> </a:t>
            </a:r>
            <a:r>
              <a:rPr lang="de-DE" dirty="0" err="1"/>
              <a:t>mistakes</a:t>
            </a:r>
            <a:endParaRPr lang="de-DE" dirty="0"/>
          </a:p>
        </p:txBody>
      </p:sp>
    </p:spTree>
    <p:extLst>
      <p:ext uri="{BB962C8B-B14F-4D97-AF65-F5344CB8AC3E}">
        <p14:creationId xmlns:p14="http://schemas.microsoft.com/office/powerpoint/2010/main" val="1469831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Prepare the correct Summary sheet of the Water Requirement Tool</a:t>
            </a:r>
          </a:p>
        </p:txBody>
      </p:sp>
    </p:spTree>
    <p:extLst>
      <p:ext uri="{BB962C8B-B14F-4D97-AF65-F5344CB8AC3E}">
        <p14:creationId xmlns:p14="http://schemas.microsoft.com/office/powerpoint/2010/main" val="243993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pic>
        <p:nvPicPr>
          <p:cNvPr id="11" name="Grafik 6" descr="Grafik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71694" y="18329"/>
            <a:ext cx="13634074" cy="6858000"/>
          </a:xfrm>
          <a:prstGeom prst="rect">
            <a:avLst/>
          </a:prstGeom>
          <a:ln w="12700">
            <a:miter lim="400000"/>
          </a:ln>
        </p:spPr>
      </p:pic>
      <p:sp>
        <p:nvSpPr>
          <p:cNvPr id="12" name="Rechteck 7"/>
          <p:cNvSpPr/>
          <p:nvPr/>
        </p:nvSpPr>
        <p:spPr>
          <a:xfrm>
            <a:off x="-67056" y="-18330"/>
            <a:ext cx="11241024" cy="6894660"/>
          </a:xfrm>
          <a:prstGeom prst="rect">
            <a:avLst/>
          </a:prstGeom>
          <a:gradFill>
            <a:gsLst>
              <a:gs pos="30000">
                <a:srgbClr val="F6F8FC">
                  <a:alpha val="0"/>
                </a:srgbClr>
              </a:gs>
              <a:gs pos="73000">
                <a:srgbClr val="879637"/>
              </a:gs>
              <a:gs pos="99000">
                <a:srgbClr val="879637"/>
              </a:gs>
            </a:gsLst>
            <a:lin ang="10800000"/>
          </a:gradFill>
          <a:ln w="12700">
            <a:miter lim="400000"/>
          </a:ln>
        </p:spPr>
        <p:txBody>
          <a:bodyPr lIns="45719" rIns="45719" anchor="ctr"/>
          <a:lstStyle/>
          <a:p>
            <a:pPr algn="ctr">
              <a:defRPr>
                <a:solidFill>
                  <a:srgbClr val="FFFFFF"/>
                </a:solidFill>
              </a:defRPr>
            </a:pPr>
            <a:endParaRPr/>
          </a:p>
        </p:txBody>
      </p:sp>
      <p:sp>
        <p:nvSpPr>
          <p:cNvPr id="13" name="Titeltext"/>
          <p:cNvSpPr txBox="1">
            <a:spLocks noGrp="1"/>
          </p:cNvSpPr>
          <p:nvPr>
            <p:ph type="title"/>
          </p:nvPr>
        </p:nvSpPr>
        <p:spPr>
          <a:xfrm>
            <a:off x="446893" y="2121405"/>
            <a:ext cx="4523874" cy="1013703"/>
          </a:xfrm>
          <a:prstGeom prst="rect">
            <a:avLst/>
          </a:prstGeom>
        </p:spPr>
        <p:txBody>
          <a:bodyPr/>
          <a:lstStyle>
            <a:lvl1pPr>
              <a:defRPr sz="4800" b="1">
                <a:solidFill>
                  <a:srgbClr val="FFFFFF"/>
                </a:solidFill>
                <a:latin typeface="Arial"/>
                <a:ea typeface="Arial"/>
                <a:cs typeface="Arial"/>
                <a:sym typeface="Arial"/>
              </a:defRPr>
            </a:lvl1pPr>
          </a:lstStyle>
          <a:p>
            <a:r>
              <a:t>Titeltext</a:t>
            </a:r>
          </a:p>
        </p:txBody>
      </p:sp>
      <p:pic>
        <p:nvPicPr>
          <p:cNvPr id="14" name="Picture 4" descr="Picture 4"/>
          <p:cNvPicPr>
            <a:picLocks noChangeAspect="1"/>
          </p:cNvPicPr>
          <p:nvPr/>
        </p:nvPicPr>
        <p:blipFill>
          <a:blip r:embed="rId3"/>
          <a:stretch>
            <a:fillRect/>
          </a:stretch>
        </p:blipFill>
        <p:spPr>
          <a:xfrm>
            <a:off x="409194" y="3756423"/>
            <a:ext cx="2279905" cy="1571753"/>
          </a:xfrm>
          <a:prstGeom prst="rect">
            <a:avLst/>
          </a:prstGeom>
          <a:ln w="12700">
            <a:miter lim="400000"/>
          </a:ln>
        </p:spPr>
      </p:pic>
      <p:pic>
        <p:nvPicPr>
          <p:cNvPr id="15" name="Grafik 10" descr="Grafik 1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03098" y="43710"/>
            <a:ext cx="2286000" cy="2104669"/>
          </a:xfrm>
          <a:prstGeom prst="rect">
            <a:avLst/>
          </a:prstGeom>
          <a:ln w="12700">
            <a:miter lim="400000"/>
          </a:ln>
        </p:spPr>
      </p:pic>
      <p:sp>
        <p:nvSpPr>
          <p:cNvPr id="16" name="Rechteck 11"/>
          <p:cNvSpPr/>
          <p:nvPr/>
        </p:nvSpPr>
        <p:spPr>
          <a:xfrm>
            <a:off x="-67057" y="5714999"/>
            <a:ext cx="12668901" cy="116133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7" name="Textfeld 17"/>
          <p:cNvSpPr txBox="1"/>
          <p:nvPr/>
        </p:nvSpPr>
        <p:spPr>
          <a:xfrm>
            <a:off x="446892" y="3182239"/>
            <a:ext cx="4125109" cy="43706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a:solidFill>
                  <a:srgbClr val="FFFFFF"/>
                </a:solidFill>
                <a:latin typeface="Arial"/>
                <a:ea typeface="Arial"/>
                <a:cs typeface="Arial"/>
                <a:sym typeface="Arial"/>
              </a:defRPr>
            </a:lvl1pPr>
          </a:lstStyle>
          <a:p>
            <a:r>
              <a:t>Sub-headline with long name</a:t>
            </a:r>
          </a:p>
        </p:txBody>
      </p:sp>
      <p:pic>
        <p:nvPicPr>
          <p:cNvPr id="18" name="Grafik 18" descr="Grafik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96496" y="5656884"/>
            <a:ext cx="8657864" cy="1283950"/>
          </a:xfrm>
          <a:prstGeom prst="rect">
            <a:avLst/>
          </a:prstGeom>
          <a:ln w="12700">
            <a:miter lim="400000"/>
          </a:ln>
        </p:spPr>
      </p:pic>
      <p:sp>
        <p:nvSpPr>
          <p:cNvPr id="19" name="Folien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15" name="Titeltext"/>
          <p:cNvSpPr txBox="1">
            <a:spLocks noGrp="1"/>
          </p:cNvSpPr>
          <p:nvPr>
            <p:ph type="title"/>
          </p:nvPr>
        </p:nvSpPr>
        <p:spPr>
          <a:prstGeom prst="rect">
            <a:avLst/>
          </a:prstGeom>
        </p:spPr>
        <p:txBody>
          <a:bodyPr/>
          <a:lstStyle/>
          <a:p>
            <a:r>
              <a:t>Titeltext</a:t>
            </a:r>
          </a:p>
        </p:txBody>
      </p:sp>
      <p:sp>
        <p:nvSpPr>
          <p:cNvPr id="116" name="Textebene 1…"/>
          <p:cNvSpPr txBox="1">
            <a:spLocks noGrp="1"/>
          </p:cNvSpPr>
          <p:nvPr>
            <p:ph type="body" idx="1"/>
          </p:nvPr>
        </p:nvSpPr>
        <p:spPr>
          <a:xfrm>
            <a:off x="838200" y="1825625"/>
            <a:ext cx="10515600" cy="4351338"/>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11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24" name="Titeltext"/>
          <p:cNvSpPr txBox="1">
            <a:spLocks noGrp="1"/>
          </p:cNvSpPr>
          <p:nvPr>
            <p:ph type="title"/>
          </p:nvPr>
        </p:nvSpPr>
        <p:spPr>
          <a:xfrm>
            <a:off x="8724900" y="365125"/>
            <a:ext cx="2628900" cy="5811838"/>
          </a:xfrm>
          <a:prstGeom prst="rect">
            <a:avLst/>
          </a:prstGeom>
        </p:spPr>
        <p:txBody>
          <a:bodyPr/>
          <a:lstStyle/>
          <a:p>
            <a:r>
              <a:t>Titeltext</a:t>
            </a:r>
          </a:p>
        </p:txBody>
      </p:sp>
      <p:sp>
        <p:nvSpPr>
          <p:cNvPr id="125" name="Textebene 1…"/>
          <p:cNvSpPr txBox="1">
            <a:spLocks noGrp="1"/>
          </p:cNvSpPr>
          <p:nvPr>
            <p:ph type="body" idx="1"/>
          </p:nvPr>
        </p:nvSpPr>
        <p:spPr>
          <a:xfrm>
            <a:off x="838200" y="365125"/>
            <a:ext cx="7734300" cy="5811838"/>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126"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 name="Titeltext"/>
          <p:cNvSpPr txBox="1">
            <a:spLocks noGrp="1"/>
          </p:cNvSpPr>
          <p:nvPr>
            <p:ph type="title"/>
          </p:nvPr>
        </p:nvSpPr>
        <p:spPr>
          <a:xfrm>
            <a:off x="1973178" y="681037"/>
            <a:ext cx="9380621" cy="1325564"/>
          </a:xfrm>
          <a:prstGeom prst="rect">
            <a:avLst/>
          </a:prstGeom>
        </p:spPr>
        <p:txBody>
          <a:bodyPr/>
          <a:lstStyle>
            <a:lvl1pPr>
              <a:lnSpc>
                <a:spcPct val="120000"/>
              </a:lnSpc>
              <a:defRPr sz="4000" b="1">
                <a:solidFill>
                  <a:srgbClr val="879637"/>
                </a:solidFill>
                <a:latin typeface="Arial"/>
                <a:ea typeface="Arial"/>
                <a:cs typeface="Arial"/>
                <a:sym typeface="Arial"/>
              </a:defRPr>
            </a:lvl1pPr>
          </a:lstStyle>
          <a:p>
            <a:r>
              <a:t>Titeltext</a:t>
            </a:r>
          </a:p>
        </p:txBody>
      </p:sp>
      <p:sp>
        <p:nvSpPr>
          <p:cNvPr id="27" name="Textebene 1…"/>
          <p:cNvSpPr txBox="1">
            <a:spLocks noGrp="1"/>
          </p:cNvSpPr>
          <p:nvPr>
            <p:ph type="body" idx="1"/>
          </p:nvPr>
        </p:nvSpPr>
        <p:spPr>
          <a:xfrm>
            <a:off x="1973178" y="2438399"/>
            <a:ext cx="9380622" cy="3738563"/>
          </a:xfrm>
          <a:prstGeom prst="rect">
            <a:avLst/>
          </a:prstGeom>
        </p:spPr>
        <p:txBody>
          <a:bodyPr/>
          <a:lstStyle>
            <a:lvl1pPr>
              <a:defRPr>
                <a:latin typeface="Arial"/>
                <a:ea typeface="Arial"/>
                <a:cs typeface="Arial"/>
                <a:sym typeface="Arial"/>
              </a:defRPr>
            </a:lvl1pPr>
            <a:lvl2pPr>
              <a:defRPr>
                <a:latin typeface="Arial"/>
                <a:ea typeface="Arial"/>
                <a:cs typeface="Arial"/>
                <a:sym typeface="Arial"/>
              </a:defRPr>
            </a:lvl2pPr>
            <a:lvl3pPr>
              <a:defRPr>
                <a:latin typeface="Arial"/>
                <a:ea typeface="Arial"/>
                <a:cs typeface="Arial"/>
                <a:sym typeface="Arial"/>
              </a:defRPr>
            </a:lvl3pPr>
            <a:lvl4pPr>
              <a:defRPr>
                <a:latin typeface="Arial"/>
                <a:ea typeface="Arial"/>
                <a:cs typeface="Arial"/>
                <a:sym typeface="Arial"/>
              </a:defRPr>
            </a:lvl4pPr>
            <a:lvl5pPr>
              <a:defRPr>
                <a:latin typeface="Arial"/>
                <a:ea typeface="Arial"/>
                <a:cs typeface="Arial"/>
                <a:sym typeface="Arial"/>
              </a:defRPr>
            </a:lvl5pPr>
          </a:lstStyle>
          <a:p>
            <a:r>
              <a:t>Textebene 1</a:t>
            </a:r>
          </a:p>
          <a:p>
            <a:pPr lvl="1"/>
            <a:r>
              <a:t>Textebene 2</a:t>
            </a:r>
          </a:p>
          <a:p>
            <a:pPr lvl="2"/>
            <a:r>
              <a:t>Textebene 3</a:t>
            </a:r>
          </a:p>
          <a:p>
            <a:pPr lvl="3"/>
            <a:r>
              <a:t>Textebene 4</a:t>
            </a:r>
          </a:p>
          <a:p>
            <a:pPr lvl="4"/>
            <a:r>
              <a:t>Textebene 5</a:t>
            </a:r>
          </a:p>
        </p:txBody>
      </p:sp>
      <p:pic>
        <p:nvPicPr>
          <p:cNvPr id="28" name="Bild" descr="Bild"/>
          <p:cNvPicPr>
            <a:picLocks noChangeAspect="1"/>
          </p:cNvPicPr>
          <p:nvPr/>
        </p:nvPicPr>
        <p:blipFill>
          <a:blip r:embed="rId2"/>
          <a:stretch>
            <a:fillRect/>
          </a:stretch>
        </p:blipFill>
        <p:spPr>
          <a:xfrm>
            <a:off x="-2400061" y="-148782"/>
            <a:ext cx="12942031" cy="7598622"/>
          </a:xfrm>
          <a:prstGeom prst="rect">
            <a:avLst/>
          </a:prstGeom>
          <a:ln w="12700">
            <a:miter lim="400000"/>
          </a:ln>
        </p:spPr>
      </p:pic>
      <p:sp>
        <p:nvSpPr>
          <p:cNvPr id="29" name="Folien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50" name="Textebene 1…"/>
          <p:cNvSpPr txBox="1">
            <a:spLocks noGrp="1"/>
          </p:cNvSpPr>
          <p:nvPr>
            <p:ph type="body" idx="1"/>
          </p:nvPr>
        </p:nvSpPr>
        <p:spPr>
          <a:xfrm>
            <a:off x="2149641" y="609598"/>
            <a:ext cx="9031706" cy="463825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Textebene 1</a:t>
            </a:r>
          </a:p>
          <a:p>
            <a:pPr lvl="1"/>
            <a:r>
              <a:t>Textebene 2</a:t>
            </a:r>
          </a:p>
          <a:p>
            <a:pPr lvl="2"/>
            <a:r>
              <a:t>Textebene 3</a:t>
            </a:r>
          </a:p>
          <a:p>
            <a:pPr lvl="3"/>
            <a:r>
              <a:t>Textebene 4</a:t>
            </a:r>
          </a:p>
          <a:p>
            <a:pPr lvl="4"/>
            <a:r>
              <a:t>Textebene 5</a:t>
            </a:r>
          </a:p>
        </p:txBody>
      </p:sp>
      <p:sp>
        <p:nvSpPr>
          <p:cNvPr id="51" name="Text Placeholder 2"/>
          <p:cNvSpPr>
            <a:spLocks noGrp="1"/>
          </p:cNvSpPr>
          <p:nvPr>
            <p:ph type="body" sz="quarter" idx="13"/>
          </p:nvPr>
        </p:nvSpPr>
        <p:spPr>
          <a:xfrm>
            <a:off x="2149642" y="5518484"/>
            <a:ext cx="8694823" cy="567240"/>
          </a:xfrm>
          <a:prstGeom prst="rect">
            <a:avLst/>
          </a:prstGeom>
        </p:spPr>
        <p:txBody>
          <a:bodyPr/>
          <a:lstStyle/>
          <a:p>
            <a:pPr marL="0" indent="0">
              <a:buSzTx/>
              <a:buFontTx/>
              <a:buNone/>
              <a:defRPr sz="1800">
                <a:solidFill>
                  <a:srgbClr val="888888"/>
                </a:solidFill>
                <a:latin typeface="Arial"/>
                <a:ea typeface="Arial"/>
                <a:cs typeface="Arial"/>
                <a:sym typeface="Arial"/>
              </a:defRPr>
            </a:pPr>
            <a:endParaRPr/>
          </a:p>
        </p:txBody>
      </p:sp>
      <p:pic>
        <p:nvPicPr>
          <p:cNvPr id="52" name="Bild" descr="Bild"/>
          <p:cNvPicPr>
            <a:picLocks noChangeAspect="1"/>
          </p:cNvPicPr>
          <p:nvPr/>
        </p:nvPicPr>
        <p:blipFill>
          <a:blip r:embed="rId2"/>
          <a:stretch>
            <a:fillRect/>
          </a:stretch>
        </p:blipFill>
        <p:spPr>
          <a:xfrm>
            <a:off x="-2400061" y="-148782"/>
            <a:ext cx="12942031" cy="7598622"/>
          </a:xfrm>
          <a:prstGeom prst="rect">
            <a:avLst/>
          </a:prstGeom>
          <a:ln w="12700">
            <a:miter lim="400000"/>
          </a:ln>
        </p:spPr>
      </p:pic>
      <p:sp>
        <p:nvSpPr>
          <p:cNvPr id="5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60" name="Titeltext"/>
          <p:cNvSpPr txBox="1">
            <a:spLocks noGrp="1"/>
          </p:cNvSpPr>
          <p:nvPr>
            <p:ph type="title"/>
          </p:nvPr>
        </p:nvSpPr>
        <p:spPr>
          <a:prstGeom prst="rect">
            <a:avLst/>
          </a:prstGeom>
        </p:spPr>
        <p:txBody>
          <a:bodyPr/>
          <a:lstStyle/>
          <a:p>
            <a:r>
              <a:t>Titeltext</a:t>
            </a:r>
          </a:p>
        </p:txBody>
      </p:sp>
      <p:sp>
        <p:nvSpPr>
          <p:cNvPr id="61" name="Textebene 1…"/>
          <p:cNvSpPr txBox="1">
            <a:spLocks noGrp="1"/>
          </p:cNvSpPr>
          <p:nvPr>
            <p:ph type="body" sz="half" idx="1"/>
          </p:nvPr>
        </p:nvSpPr>
        <p:spPr>
          <a:xfrm>
            <a:off x="838200" y="1825625"/>
            <a:ext cx="5181600" cy="4351338"/>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6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Titeltext"/>
          <p:cNvSpPr txBox="1">
            <a:spLocks noGrp="1"/>
          </p:cNvSpPr>
          <p:nvPr>
            <p:ph type="title"/>
          </p:nvPr>
        </p:nvSpPr>
        <p:spPr>
          <a:xfrm>
            <a:off x="839787" y="365125"/>
            <a:ext cx="10515601" cy="1325563"/>
          </a:xfrm>
          <a:prstGeom prst="rect">
            <a:avLst/>
          </a:prstGeom>
        </p:spPr>
        <p:txBody>
          <a:bodyPr/>
          <a:lstStyle/>
          <a:p>
            <a:r>
              <a:t>Titeltext</a:t>
            </a:r>
          </a:p>
        </p:txBody>
      </p:sp>
      <p:sp>
        <p:nvSpPr>
          <p:cNvPr id="70" name="Textebene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Textebene 1</a:t>
            </a:r>
          </a:p>
          <a:p>
            <a:pPr lvl="1"/>
            <a:r>
              <a:t>Textebene 2</a:t>
            </a:r>
          </a:p>
          <a:p>
            <a:pPr lvl="2"/>
            <a:r>
              <a:t>Textebene 3</a:t>
            </a:r>
          </a:p>
          <a:p>
            <a:pPr lvl="3"/>
            <a:r>
              <a:t>Textebene 4</a:t>
            </a:r>
          </a:p>
          <a:p>
            <a:pPr lvl="4"/>
            <a:r>
              <a:t>Textebene 5</a:t>
            </a:r>
          </a:p>
        </p:txBody>
      </p:sp>
      <p:sp>
        <p:nvSpPr>
          <p:cNvPr id="71"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7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Titeltext"/>
          <p:cNvSpPr txBox="1">
            <a:spLocks noGrp="1"/>
          </p:cNvSpPr>
          <p:nvPr>
            <p:ph type="title"/>
          </p:nvPr>
        </p:nvSpPr>
        <p:spPr>
          <a:prstGeom prst="rect">
            <a:avLst/>
          </a:prstGeom>
        </p:spPr>
        <p:txBody>
          <a:bodyPr/>
          <a:lstStyle/>
          <a:p>
            <a:r>
              <a:t>Titeltext</a:t>
            </a:r>
          </a:p>
        </p:txBody>
      </p:sp>
      <p:sp>
        <p:nvSpPr>
          <p:cNvPr id="8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87" name="Grafik 6" descr="Grafik 6"/>
          <p:cNvPicPr>
            <a:picLocks noChangeAspect="1"/>
          </p:cNvPicPr>
          <p:nvPr/>
        </p:nvPicPr>
        <p:blipFill>
          <a:blip r:embed="rId2"/>
          <a:stretch>
            <a:fillRect/>
          </a:stretch>
        </p:blipFill>
        <p:spPr>
          <a:xfrm>
            <a:off x="-2537273" y="0"/>
            <a:ext cx="3699109" cy="6858000"/>
          </a:xfrm>
          <a:prstGeom prst="rect">
            <a:avLst/>
          </a:prstGeom>
          <a:ln w="12700">
            <a:miter lim="400000"/>
          </a:ln>
        </p:spPr>
      </p:pic>
      <p:sp>
        <p:nvSpPr>
          <p:cNvPr id="8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95" name="Titeltext"/>
          <p:cNvSpPr txBox="1">
            <a:spLocks noGrp="1"/>
          </p:cNvSpPr>
          <p:nvPr>
            <p:ph type="title"/>
          </p:nvPr>
        </p:nvSpPr>
        <p:spPr>
          <a:xfrm>
            <a:off x="839787" y="457200"/>
            <a:ext cx="3932239" cy="1600200"/>
          </a:xfrm>
          <a:prstGeom prst="rect">
            <a:avLst/>
          </a:prstGeom>
        </p:spPr>
        <p:txBody>
          <a:bodyPr anchor="b"/>
          <a:lstStyle>
            <a:lvl1pPr>
              <a:defRPr sz="3200"/>
            </a:lvl1pPr>
          </a:lstStyle>
          <a:p>
            <a:r>
              <a:t>Titeltext</a:t>
            </a:r>
          </a:p>
        </p:txBody>
      </p:sp>
      <p:sp>
        <p:nvSpPr>
          <p:cNvPr id="96" name="Textebene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Textebene 1</a:t>
            </a:r>
          </a:p>
          <a:p>
            <a:pPr lvl="1"/>
            <a:r>
              <a:t>Textebene 2</a:t>
            </a:r>
          </a:p>
          <a:p>
            <a:pPr lvl="2"/>
            <a:r>
              <a:t>Textebene 3</a:t>
            </a:r>
          </a:p>
          <a:p>
            <a:pPr lvl="3"/>
            <a:r>
              <a:t>Textebene 4</a:t>
            </a:r>
          </a:p>
          <a:p>
            <a:pPr lvl="4"/>
            <a:r>
              <a:t>Textebene 5</a:t>
            </a:r>
          </a:p>
        </p:txBody>
      </p:sp>
      <p:sp>
        <p:nvSpPr>
          <p:cNvPr id="97"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9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05" name="Titeltext"/>
          <p:cNvSpPr txBox="1">
            <a:spLocks noGrp="1"/>
          </p:cNvSpPr>
          <p:nvPr>
            <p:ph type="title"/>
          </p:nvPr>
        </p:nvSpPr>
        <p:spPr>
          <a:xfrm>
            <a:off x="839787" y="457200"/>
            <a:ext cx="3932239" cy="1600200"/>
          </a:xfrm>
          <a:prstGeom prst="rect">
            <a:avLst/>
          </a:prstGeom>
        </p:spPr>
        <p:txBody>
          <a:bodyPr anchor="b"/>
          <a:lstStyle>
            <a:lvl1pPr>
              <a:defRPr sz="3200"/>
            </a:lvl1pPr>
          </a:lstStyle>
          <a:p>
            <a:r>
              <a:t>Titeltext</a:t>
            </a:r>
          </a:p>
        </p:txBody>
      </p:sp>
      <p:sp>
        <p:nvSpPr>
          <p:cNvPr id="106"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107" name="Textebene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Textebene 1</a:t>
            </a:r>
          </a:p>
          <a:p>
            <a:pPr lvl="1"/>
            <a:r>
              <a:t>Textebene 2</a:t>
            </a:r>
          </a:p>
          <a:p>
            <a:pPr lvl="2"/>
            <a:r>
              <a:t>Textebene 3</a:t>
            </a:r>
          </a:p>
          <a:p>
            <a:pPr lvl="3"/>
            <a:r>
              <a:t>Textebene 4</a:t>
            </a:r>
          </a:p>
          <a:p>
            <a:pPr lvl="4"/>
            <a:r>
              <a:t>Textebene 5</a:t>
            </a:r>
          </a:p>
        </p:txBody>
      </p:sp>
      <p:sp>
        <p:nvSpPr>
          <p:cNvPr id="10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Titeltext</a:t>
            </a:r>
          </a:p>
        </p:txBody>
      </p:sp>
      <p:sp>
        <p:nvSpPr>
          <p:cNvPr id="3" name="Textebene 1…"/>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Textebene 1</a:t>
            </a:r>
          </a:p>
          <a:p>
            <a:pPr lvl="1"/>
            <a:r>
              <a:t>Textebene 2</a:t>
            </a:r>
          </a:p>
          <a:p>
            <a:pPr lvl="2"/>
            <a:r>
              <a:t>Textebene 3</a:t>
            </a:r>
          </a:p>
          <a:p>
            <a:pPr lvl="3"/>
            <a:r>
              <a:t>Textebene 4</a:t>
            </a:r>
          </a:p>
          <a:p>
            <a:pPr lvl="4"/>
            <a:r>
              <a:t>Textebene 5</a:t>
            </a:r>
          </a:p>
        </p:txBody>
      </p:sp>
      <p:sp>
        <p:nvSpPr>
          <p:cNvPr id="4" name="Foliennumm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energypedia.info/wiki/Toolbox_on_SPI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hyEESxjQOZQ"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hcnMGDLtb9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tiff"/><Relationship Id="rId4" Type="http://schemas.openxmlformats.org/officeDocument/2006/relationships/image" Target="../media/image10.tif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hyEESxjQOZQ"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Grafik 8" descr="Grafik 8"/>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64887" y="0"/>
            <a:ext cx="13634073" cy="6858000"/>
          </a:xfrm>
          <a:prstGeom prst="rect">
            <a:avLst/>
          </a:prstGeom>
          <a:ln w="12700">
            <a:miter lim="400000"/>
          </a:ln>
        </p:spPr>
      </p:pic>
      <p:sp>
        <p:nvSpPr>
          <p:cNvPr id="136" name="Rechteck 9"/>
          <p:cNvSpPr/>
          <p:nvPr/>
        </p:nvSpPr>
        <p:spPr>
          <a:xfrm>
            <a:off x="-67057" y="0"/>
            <a:ext cx="11241024" cy="6894660"/>
          </a:xfrm>
          <a:prstGeom prst="rect">
            <a:avLst/>
          </a:prstGeom>
          <a:gradFill>
            <a:gsLst>
              <a:gs pos="30000">
                <a:srgbClr val="F6F8FC">
                  <a:alpha val="0"/>
                </a:srgbClr>
              </a:gs>
              <a:gs pos="73000">
                <a:srgbClr val="879637"/>
              </a:gs>
              <a:gs pos="99000">
                <a:srgbClr val="879637"/>
              </a:gs>
            </a:gsLst>
            <a:lin ang="10800000"/>
          </a:gradFill>
          <a:ln w="12700">
            <a:miter lim="400000"/>
          </a:ln>
        </p:spPr>
        <p:txBody>
          <a:bodyPr lIns="45719" rIns="45719" anchor="ctr"/>
          <a:lstStyle/>
          <a:p>
            <a:pPr algn="ctr">
              <a:defRPr>
                <a:solidFill>
                  <a:srgbClr val="FFFFFF"/>
                </a:solidFill>
              </a:defRPr>
            </a:pPr>
            <a:endParaRPr lang="en-GB" dirty="0"/>
          </a:p>
        </p:txBody>
      </p:sp>
      <p:sp>
        <p:nvSpPr>
          <p:cNvPr id="137" name="Title 1"/>
          <p:cNvSpPr txBox="1">
            <a:spLocks noGrp="1"/>
          </p:cNvSpPr>
          <p:nvPr>
            <p:ph type="title"/>
          </p:nvPr>
        </p:nvSpPr>
        <p:spPr>
          <a:xfrm>
            <a:off x="446891" y="2260899"/>
            <a:ext cx="4523876" cy="1013703"/>
          </a:xfrm>
          <a:prstGeom prst="rect">
            <a:avLst/>
          </a:prstGeom>
        </p:spPr>
        <p:txBody>
          <a:bodyPr/>
          <a:lstStyle/>
          <a:p>
            <a:r>
              <a:rPr lang="en-GB" dirty="0"/>
              <a:t>SPIS Training</a:t>
            </a:r>
          </a:p>
        </p:txBody>
      </p:sp>
      <p:pic>
        <p:nvPicPr>
          <p:cNvPr id="138" name="Grafik 10" descr="Grafik 1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03098" y="43710"/>
            <a:ext cx="2286000" cy="2104669"/>
          </a:xfrm>
          <a:prstGeom prst="rect">
            <a:avLst/>
          </a:prstGeom>
          <a:ln w="12700">
            <a:miter lim="400000"/>
          </a:ln>
        </p:spPr>
      </p:pic>
      <p:sp>
        <p:nvSpPr>
          <p:cNvPr id="139" name="Rechteck 11"/>
          <p:cNvSpPr/>
          <p:nvPr/>
        </p:nvSpPr>
        <p:spPr>
          <a:xfrm>
            <a:off x="-67057" y="5714999"/>
            <a:ext cx="12668901" cy="1161331"/>
          </a:xfrm>
          <a:prstGeom prst="rect">
            <a:avLst/>
          </a:prstGeom>
          <a:solidFill>
            <a:srgbClr val="FFFFFF"/>
          </a:solidFill>
          <a:ln w="12700">
            <a:miter lim="400000"/>
          </a:ln>
        </p:spPr>
        <p:txBody>
          <a:bodyPr lIns="45719" rIns="45719" anchor="ctr"/>
          <a:lstStyle/>
          <a:p>
            <a:pPr algn="ctr">
              <a:defRPr>
                <a:solidFill>
                  <a:srgbClr val="FFFFFF"/>
                </a:solidFill>
              </a:defRPr>
            </a:pPr>
            <a:endParaRPr lang="en-GB" dirty="0"/>
          </a:p>
        </p:txBody>
      </p:sp>
      <p:sp>
        <p:nvSpPr>
          <p:cNvPr id="140" name="Textfeld 17"/>
          <p:cNvSpPr txBox="1"/>
          <p:nvPr/>
        </p:nvSpPr>
        <p:spPr>
          <a:xfrm>
            <a:off x="446891" y="3182239"/>
            <a:ext cx="5649109"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a:solidFill>
                  <a:srgbClr val="FFFFFF"/>
                </a:solidFill>
                <a:latin typeface="Arial"/>
                <a:ea typeface="Arial"/>
                <a:cs typeface="Arial"/>
                <a:sym typeface="Arial"/>
              </a:defRPr>
            </a:lvl1pPr>
          </a:lstStyle>
          <a:p>
            <a:r>
              <a:rPr lang="en-GB" dirty="0"/>
              <a:t>WEBINAR III – Pump Sizing</a:t>
            </a:r>
          </a:p>
        </p:txBody>
      </p:sp>
      <p:pic>
        <p:nvPicPr>
          <p:cNvPr id="141" name="Grafik 3" descr="Grafik 3"/>
          <p:cNvPicPr>
            <a:picLocks noChangeAspect="1"/>
          </p:cNvPicPr>
          <p:nvPr/>
        </p:nvPicPr>
        <p:blipFill>
          <a:blip r:embed="rId4"/>
          <a:stretch>
            <a:fillRect/>
          </a:stretch>
        </p:blipFill>
        <p:spPr>
          <a:xfrm>
            <a:off x="-4030172" y="3728241"/>
            <a:ext cx="6739002" cy="1617457"/>
          </a:xfrm>
          <a:prstGeom prst="rect">
            <a:avLst/>
          </a:prstGeom>
          <a:ln w="12700">
            <a:miter lim="400000"/>
          </a:ln>
        </p:spPr>
      </p:pic>
      <p:pic>
        <p:nvPicPr>
          <p:cNvPr id="142" name="Grafik 18" descr="Grafik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40209" y="5704900"/>
            <a:ext cx="8657864" cy="1283950"/>
          </a:xfrm>
          <a:prstGeom prst="rect">
            <a:avLst/>
          </a:prstGeom>
          <a:ln w="12700">
            <a:miter lim="400000"/>
          </a:ln>
        </p:spPr>
      </p:pic>
      <p:pic>
        <p:nvPicPr>
          <p:cNvPr id="3" name="Picture 2">
            <a:extLst>
              <a:ext uri="{FF2B5EF4-FFF2-40B4-BE49-F238E27FC236}">
                <a16:creationId xmlns:a16="http://schemas.microsoft.com/office/drawing/2014/main" id="{D95F2012-95C6-490C-B277-A389E4E47D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8032" y="5956693"/>
            <a:ext cx="1696431" cy="656562"/>
          </a:xfrm>
          <a:prstGeom prst="rect">
            <a:avLst/>
          </a:prstGeom>
        </p:spPr>
      </p:pic>
    </p:spTree>
    <p:extLst>
      <p:ext uri="{BB962C8B-B14F-4D97-AF65-F5344CB8AC3E}">
        <p14:creationId xmlns:p14="http://schemas.microsoft.com/office/powerpoint/2010/main" val="155397158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Homework</a:t>
            </a:r>
            <a:r>
              <a:rPr lang="fr-FR" dirty="0"/>
              <a:t> II – Solution</a:t>
            </a:r>
          </a:p>
        </p:txBody>
      </p:sp>
      <p:pic>
        <p:nvPicPr>
          <p:cNvPr id="4" name="Grafik 4">
            <a:extLst>
              <a:ext uri="{FF2B5EF4-FFF2-40B4-BE49-F238E27FC236}">
                <a16:creationId xmlns:a16="http://schemas.microsoft.com/office/drawing/2014/main" id="{38FD4A3C-880D-4A40-B858-35057BABD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552" y="2121312"/>
            <a:ext cx="10814888" cy="3703018"/>
          </a:xfrm>
          <a:prstGeom prst="rect">
            <a:avLst/>
          </a:prstGeom>
        </p:spPr>
      </p:pic>
    </p:spTree>
    <p:extLst>
      <p:ext uri="{BB962C8B-B14F-4D97-AF65-F5344CB8AC3E}">
        <p14:creationId xmlns:p14="http://schemas.microsoft.com/office/powerpoint/2010/main" val="70846190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587" y="553793"/>
            <a:ext cx="9380621" cy="1027807"/>
          </a:xfrm>
        </p:spPr>
        <p:txBody>
          <a:bodyPr/>
          <a:lstStyle/>
          <a:p>
            <a:r>
              <a:rPr lang="fr-FR" dirty="0" err="1"/>
              <a:t>Homework</a:t>
            </a:r>
            <a:r>
              <a:rPr lang="fr-FR" dirty="0"/>
              <a:t> II</a:t>
            </a:r>
          </a:p>
        </p:txBody>
      </p:sp>
      <p:pic>
        <p:nvPicPr>
          <p:cNvPr id="4" name="Grafik 3" descr="Ein Bild, das Tisch enthält.&#10;&#10;Automatisch generierte Beschreibung">
            <a:extLst>
              <a:ext uri="{FF2B5EF4-FFF2-40B4-BE49-F238E27FC236}">
                <a16:creationId xmlns:a16="http://schemas.microsoft.com/office/drawing/2014/main" id="{71C5B7A8-1602-EF40-9577-5EACBB36E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382" y="1706132"/>
            <a:ext cx="10785231" cy="4870514"/>
          </a:xfrm>
          <a:prstGeom prst="rect">
            <a:avLst/>
          </a:prstGeom>
        </p:spPr>
      </p:pic>
    </p:spTree>
    <p:extLst>
      <p:ext uri="{BB962C8B-B14F-4D97-AF65-F5344CB8AC3E}">
        <p14:creationId xmlns:p14="http://schemas.microsoft.com/office/powerpoint/2010/main" val="207147312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a:t>Poll 1: What can you say so far about the course?</a:t>
            </a:r>
          </a:p>
        </p:txBody>
      </p:sp>
      <p:sp>
        <p:nvSpPr>
          <p:cNvPr id="3" name="Text Placeholder 2"/>
          <p:cNvSpPr>
            <a:spLocks noGrp="1"/>
          </p:cNvSpPr>
          <p:nvPr>
            <p:ph type="body" idx="1"/>
          </p:nvPr>
        </p:nvSpPr>
        <p:spPr/>
        <p:txBody>
          <a:bodyPr/>
          <a:lstStyle/>
          <a:p>
            <a:pPr>
              <a:buFont typeface="Wingdings" charset="2"/>
              <a:buChar char="ü"/>
            </a:pPr>
            <a:r>
              <a:rPr lang="en-GB" dirty="0"/>
              <a:t>Understood so far – want to know more</a:t>
            </a:r>
          </a:p>
          <a:p>
            <a:pPr>
              <a:buFont typeface="Wingdings" charset="2"/>
              <a:buChar char="ü"/>
            </a:pPr>
            <a:endParaRPr lang="en-GB" dirty="0"/>
          </a:p>
          <a:p>
            <a:pPr>
              <a:buFont typeface="Wingdings" charset="2"/>
              <a:buChar char="ü"/>
            </a:pPr>
            <a:r>
              <a:rPr lang="en-GB" dirty="0"/>
              <a:t>Webinars should be longer to discuss more</a:t>
            </a:r>
          </a:p>
          <a:p>
            <a:pPr>
              <a:buFont typeface="Wingdings" charset="2"/>
              <a:buChar char="ü"/>
            </a:pPr>
            <a:endParaRPr lang="en-GB" dirty="0"/>
          </a:p>
          <a:p>
            <a:pPr>
              <a:buFont typeface="Wingdings" charset="2"/>
              <a:buChar char="ü"/>
            </a:pPr>
            <a:r>
              <a:rPr lang="en-GB" dirty="0"/>
              <a:t>Time for webinars and homework is ok for me</a:t>
            </a:r>
          </a:p>
          <a:p>
            <a:pPr>
              <a:buFont typeface="Wingdings" charset="2"/>
              <a:buChar char="ü"/>
            </a:pPr>
            <a:endParaRPr lang="en-GB" dirty="0"/>
          </a:p>
          <a:p>
            <a:pPr>
              <a:buFont typeface="Wingdings" charset="2"/>
              <a:buChar char="ü"/>
            </a:pPr>
            <a:r>
              <a:rPr lang="en-GB" dirty="0"/>
              <a:t>Good alternative to face-to-face training</a:t>
            </a:r>
          </a:p>
        </p:txBody>
      </p:sp>
    </p:spTree>
    <p:extLst>
      <p:ext uri="{BB962C8B-B14F-4D97-AF65-F5344CB8AC3E}">
        <p14:creationId xmlns:p14="http://schemas.microsoft.com/office/powerpoint/2010/main" val="20163699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641"/>
          <a:stretch/>
        </p:blipFill>
        <p:spPr>
          <a:xfrm>
            <a:off x="1154837" y="0"/>
            <a:ext cx="11237460" cy="6840000"/>
          </a:xfrm>
          <a:prstGeom prst="rect">
            <a:avLst/>
          </a:prstGeom>
        </p:spPr>
      </p:pic>
    </p:spTree>
    <p:extLst>
      <p:ext uri="{BB962C8B-B14F-4D97-AF65-F5344CB8AC3E}">
        <p14:creationId xmlns:p14="http://schemas.microsoft.com/office/powerpoint/2010/main" val="152683478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Ice-Breaker</a:t>
            </a:r>
          </a:p>
        </p:txBody>
      </p:sp>
      <p:sp>
        <p:nvSpPr>
          <p:cNvPr id="3" name="Text Placeholder 2"/>
          <p:cNvSpPr>
            <a:spLocks noGrp="1"/>
          </p:cNvSpPr>
          <p:nvPr>
            <p:ph type="body" idx="1"/>
          </p:nvPr>
        </p:nvSpPr>
        <p:spPr/>
        <p:txBody>
          <a:bodyPr/>
          <a:lstStyle/>
          <a:p>
            <a:r>
              <a:rPr lang="en-GB" dirty="0">
                <a:solidFill>
                  <a:srgbClr val="FF0000"/>
                </a:solidFill>
              </a:rPr>
              <a:t>Icebreaker game</a:t>
            </a:r>
          </a:p>
          <a:p>
            <a:endParaRPr lang="en-GB" dirty="0">
              <a:solidFill>
                <a:srgbClr val="FF0000"/>
              </a:solidFill>
            </a:endParaRPr>
          </a:p>
        </p:txBody>
      </p:sp>
    </p:spTree>
    <p:extLst>
      <p:ext uri="{BB962C8B-B14F-4D97-AF65-F5344CB8AC3E}">
        <p14:creationId xmlns:p14="http://schemas.microsoft.com/office/powerpoint/2010/main" val="53137332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6138"/>
          <a:stretch/>
        </p:blipFill>
        <p:spPr>
          <a:xfrm>
            <a:off x="1161086" y="0"/>
            <a:ext cx="11030914" cy="6840000"/>
          </a:xfrm>
          <a:prstGeom prst="rect">
            <a:avLst/>
          </a:prstGeom>
        </p:spPr>
      </p:pic>
    </p:spTree>
    <p:extLst>
      <p:ext uri="{BB962C8B-B14F-4D97-AF65-F5344CB8AC3E}">
        <p14:creationId xmlns:p14="http://schemas.microsoft.com/office/powerpoint/2010/main" val="187915258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The </a:t>
            </a:r>
            <a:r>
              <a:rPr lang="de-DE" dirty="0" err="1"/>
              <a:t>toolbox</a:t>
            </a:r>
            <a:r>
              <a:rPr lang="de-DE" dirty="0"/>
              <a:t> – an </a:t>
            </a:r>
            <a:r>
              <a:rPr lang="de-DE" dirty="0" err="1"/>
              <a:t>overview</a:t>
            </a:r>
            <a:endParaRPr lang="fr-FR" dirty="0"/>
          </a:p>
        </p:txBody>
      </p:sp>
      <p:sp>
        <p:nvSpPr>
          <p:cNvPr id="3" name="Text Placeholder 2"/>
          <p:cNvSpPr>
            <a:spLocks noGrp="1"/>
          </p:cNvSpPr>
          <p:nvPr>
            <p:ph type="body" idx="1"/>
          </p:nvPr>
        </p:nvSpPr>
        <p:spPr/>
        <p:txBody>
          <a:bodyPr>
            <a:normAutofit fontScale="92500" lnSpcReduction="10000"/>
          </a:bodyPr>
          <a:lstStyle/>
          <a:p>
            <a:pPr marL="0" indent="0">
              <a:buNone/>
            </a:pPr>
            <a:r>
              <a:rPr lang="en-GB" dirty="0"/>
              <a:t>The «Energypedia toolbox» is the basis for the webinars and we will mainly concentrate on the tools to plan and design SPIS.</a:t>
            </a:r>
          </a:p>
          <a:p>
            <a:pPr marL="0" indent="0">
              <a:buNone/>
            </a:pPr>
            <a:br>
              <a:rPr lang="en-GB" dirty="0"/>
            </a:br>
            <a:r>
              <a:rPr lang="en-GB" dirty="0"/>
              <a:t>Let us look at the toolbox:</a:t>
            </a:r>
            <a:br>
              <a:rPr lang="en-GB" dirty="0"/>
            </a:br>
            <a:r>
              <a:rPr lang="en-GB" u="sng" dirty="0">
                <a:hlinkClick r:id="rId3"/>
              </a:rPr>
              <a:t>https://energypedia.info/wiki/Toolbox_on_SPIS</a:t>
            </a:r>
            <a:endParaRPr lang="en-GB" u="sng" dirty="0"/>
          </a:p>
          <a:p>
            <a:pPr marL="0" indent="0">
              <a:buNone/>
            </a:pPr>
            <a:br>
              <a:rPr lang="en-GB" u="sng" dirty="0"/>
            </a:br>
            <a:r>
              <a:rPr lang="en-GB" dirty="0"/>
              <a:t>Show the website (link above), go to “Contents of the Toolbox” and then to Design and download the “Pump </a:t>
            </a:r>
            <a:r>
              <a:rPr lang="en-GB"/>
              <a:t>Sizing Tool</a:t>
            </a:r>
            <a:r>
              <a:rPr lang="en-GB" dirty="0"/>
              <a:t>” (Handout3.1)</a:t>
            </a:r>
          </a:p>
        </p:txBody>
      </p:sp>
    </p:spTree>
    <p:extLst>
      <p:ext uri="{BB962C8B-B14F-4D97-AF65-F5344CB8AC3E}">
        <p14:creationId xmlns:p14="http://schemas.microsoft.com/office/powerpoint/2010/main" val="127267119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CCC Kenya &amp; Pump Sizing Tool</a:t>
            </a:r>
          </a:p>
        </p:txBody>
      </p:sp>
      <p:sp>
        <p:nvSpPr>
          <p:cNvPr id="4" name="TextBox 3"/>
          <p:cNvSpPr txBox="1"/>
          <p:nvPr/>
        </p:nvSpPr>
        <p:spPr>
          <a:xfrm>
            <a:off x="1875206" y="2146709"/>
            <a:ext cx="9478593" cy="52321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800" dirty="0"/>
              <a:t>CCC: The farm of </a:t>
            </a:r>
            <a:r>
              <a:rPr lang="en-GB" sz="2800" b="1" dirty="0"/>
              <a:t>Miss Mary </a:t>
            </a:r>
            <a:r>
              <a:rPr lang="en-GB" sz="2800" b="1" dirty="0" err="1"/>
              <a:t>Wanjiku</a:t>
            </a:r>
            <a:r>
              <a:rPr lang="en-GB" sz="2800" b="1" dirty="0"/>
              <a:t> in Kenya</a:t>
            </a:r>
            <a:r>
              <a:rPr lang="en-GB" sz="2800" dirty="0"/>
              <a:t> </a:t>
            </a:r>
          </a:p>
        </p:txBody>
      </p:sp>
      <p:sp>
        <p:nvSpPr>
          <p:cNvPr id="5" name="TextBox 4"/>
          <p:cNvSpPr txBox="1"/>
          <p:nvPr/>
        </p:nvSpPr>
        <p:spPr>
          <a:xfrm>
            <a:off x="1875206" y="2893469"/>
            <a:ext cx="9380621" cy="26776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r>
              <a:rPr lang="en-AU" sz="2800" b="1" dirty="0"/>
              <a:t>Pump Sizing tool: </a:t>
            </a:r>
            <a:r>
              <a:rPr lang="en-AU" sz="2800" dirty="0"/>
              <a:t>Excel calculation sheet to calculate pumping head and select pump type, pump size and PV modules for the pump. Data from the water requirement tool are needed as well as from the water source available. </a:t>
            </a:r>
          </a:p>
          <a:p>
            <a:pPr lvl="0"/>
            <a:endParaRPr lang="en-AU" sz="2800" dirty="0"/>
          </a:p>
          <a:p>
            <a:pPr lvl="0"/>
            <a:r>
              <a:rPr lang="en-AU" sz="2800" dirty="0"/>
              <a:t>Refer to the </a:t>
            </a:r>
            <a:r>
              <a:rPr lang="en-AU" sz="2800" dirty="0">
                <a:hlinkClick r:id="rId3"/>
              </a:rPr>
              <a:t>screencast</a:t>
            </a:r>
            <a:endParaRPr lang="en-AU" sz="2800" dirty="0">
              <a:latin typeface="Arial Hebrew Scholar" charset="-79"/>
              <a:ea typeface="Arial Hebrew Scholar" charset="-79"/>
              <a:cs typeface="Arial Hebrew Scholar" charset="-79"/>
            </a:endParaRPr>
          </a:p>
        </p:txBody>
      </p:sp>
      <p:sp>
        <p:nvSpPr>
          <p:cNvPr id="6" name="TextBox 5"/>
          <p:cNvSpPr txBox="1"/>
          <p:nvPr/>
        </p:nvSpPr>
        <p:spPr>
          <a:xfrm>
            <a:off x="7351805" y="450205"/>
            <a:ext cx="4001994" cy="46166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 2 Hand-</a:t>
            </a:r>
            <a:r>
              <a:rPr kumimoji="0" lang="fr-FR" sz="2400" i="0" u="none" strike="noStrike" normalizeH="0" baseline="0" dirty="0" err="1">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Outs</a:t>
            </a: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 </a:t>
            </a:r>
            <a:r>
              <a:rPr lang="fr-FR" sz="2400" dirty="0">
                <a:ln w="0"/>
                <a:solidFill>
                  <a:schemeClr val="tx1"/>
                </a:solidFill>
                <a:effectLst>
                  <a:outerShdw blurRad="38100" dist="19050" dir="2700000" algn="tl" rotWithShape="0">
                    <a:schemeClr val="dk1">
                      <a:alpha val="40000"/>
                    </a:schemeClr>
                  </a:outerShdw>
                </a:effectLst>
                <a:latin typeface="Arial" charset="0"/>
                <a:ea typeface="Arial" charset="0"/>
                <a:cs typeface="Arial" charset="0"/>
              </a:rPr>
              <a:t>3.1</a:t>
            </a: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 &amp; 3.2</a:t>
            </a:r>
          </a:p>
        </p:txBody>
      </p:sp>
    </p:spTree>
    <p:extLst>
      <p:ext uri="{BB962C8B-B14F-4D97-AF65-F5344CB8AC3E}">
        <p14:creationId xmlns:p14="http://schemas.microsoft.com/office/powerpoint/2010/main" val="178713003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Solar pump basics: Presentation</a:t>
            </a:r>
          </a:p>
        </p:txBody>
      </p:sp>
      <p:sp>
        <p:nvSpPr>
          <p:cNvPr id="3" name="Text Placeholder 2"/>
          <p:cNvSpPr>
            <a:spLocks noGrp="1"/>
          </p:cNvSpPr>
          <p:nvPr>
            <p:ph type="body" idx="1"/>
          </p:nvPr>
        </p:nvSpPr>
        <p:spPr>
          <a:xfrm>
            <a:off x="1467059" y="2438399"/>
            <a:ext cx="9886741" cy="3738563"/>
          </a:xfrm>
        </p:spPr>
        <p:txBody>
          <a:bodyPr/>
          <a:lstStyle/>
          <a:p>
            <a:r>
              <a:rPr lang="en-GB" dirty="0">
                <a:solidFill>
                  <a:srgbClr val="FF0000"/>
                </a:solidFill>
              </a:rPr>
              <a:t>Participants Slides (Webinar II)</a:t>
            </a:r>
          </a:p>
          <a:p>
            <a:endParaRPr lang="en-GB" dirty="0">
              <a:solidFill>
                <a:srgbClr val="FF0000"/>
              </a:solidFill>
            </a:endParaRPr>
          </a:p>
          <a:p>
            <a:pPr marL="0" indent="0">
              <a:buNone/>
            </a:pPr>
            <a:r>
              <a:rPr lang="en-GB" i="1" dirty="0">
                <a:solidFill>
                  <a:srgbClr val="FF0000"/>
                </a:solidFill>
              </a:rPr>
              <a:t>Alternatively:</a:t>
            </a:r>
            <a:endParaRPr lang="en-GB" dirty="0">
              <a:solidFill>
                <a:srgbClr val="FF0000"/>
              </a:solidFill>
            </a:endParaRPr>
          </a:p>
          <a:p>
            <a:r>
              <a:rPr lang="en-GB" dirty="0">
                <a:solidFill>
                  <a:srgbClr val="FF0000"/>
                </a:solidFill>
              </a:rPr>
              <a:t>Solar Pumps – an introduction by Mohamed (Handout 3.3A)</a:t>
            </a:r>
          </a:p>
          <a:p>
            <a:r>
              <a:rPr lang="en-GB" dirty="0">
                <a:solidFill>
                  <a:srgbClr val="FF0000"/>
                </a:solidFill>
              </a:rPr>
              <a:t>Solar Pumps – an introduction (Lorentz, Handout 3.3A</a:t>
            </a:r>
          </a:p>
          <a:p>
            <a:endParaRPr lang="en-GB" dirty="0">
              <a:solidFill>
                <a:srgbClr val="FF0000"/>
              </a:solidFill>
            </a:endParaRPr>
          </a:p>
        </p:txBody>
      </p:sp>
      <p:sp>
        <p:nvSpPr>
          <p:cNvPr id="6" name="TextBox 5"/>
          <p:cNvSpPr txBox="1"/>
          <p:nvPr/>
        </p:nvSpPr>
        <p:spPr>
          <a:xfrm>
            <a:off x="7351805" y="450205"/>
            <a:ext cx="4001994" cy="46166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Hand-Out: </a:t>
            </a:r>
            <a:r>
              <a:rPr lang="fr-FR" sz="2400" dirty="0">
                <a:ln w="0"/>
                <a:solidFill>
                  <a:schemeClr val="tx1"/>
                </a:solidFill>
                <a:effectLst>
                  <a:outerShdw blurRad="38100" dist="19050" dir="2700000" algn="tl" rotWithShape="0">
                    <a:schemeClr val="dk1">
                      <a:alpha val="40000"/>
                    </a:schemeClr>
                  </a:outerShdw>
                </a:effectLst>
                <a:latin typeface="Arial" charset="0"/>
                <a:ea typeface="Arial" charset="0"/>
                <a:cs typeface="Arial" charset="0"/>
              </a:rPr>
              <a:t>3.3 A or B</a:t>
            </a:r>
            <a:endPar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endParaRPr>
          </a:p>
        </p:txBody>
      </p:sp>
    </p:spTree>
    <p:extLst>
      <p:ext uri="{BB962C8B-B14F-4D97-AF65-F5344CB8AC3E}">
        <p14:creationId xmlns:p14="http://schemas.microsoft.com/office/powerpoint/2010/main" val="89593877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Videos</a:t>
            </a:r>
          </a:p>
        </p:txBody>
      </p:sp>
      <p:sp>
        <p:nvSpPr>
          <p:cNvPr id="3" name="Text Placeholder 2"/>
          <p:cNvSpPr>
            <a:spLocks noGrp="1"/>
          </p:cNvSpPr>
          <p:nvPr>
            <p:ph type="body" idx="1"/>
          </p:nvPr>
        </p:nvSpPr>
        <p:spPr/>
        <p:txBody>
          <a:bodyPr>
            <a:normAutofit fontScale="92500" lnSpcReduction="20000"/>
          </a:bodyPr>
          <a:lstStyle/>
          <a:p>
            <a:pPr marL="0" indent="0">
              <a:buNone/>
            </a:pPr>
            <a:r>
              <a:rPr lang="en-GB" dirty="0"/>
              <a:t>Handout 3.4 gives links to</a:t>
            </a:r>
          </a:p>
          <a:p>
            <a:pPr marL="0" indent="0">
              <a:buNone/>
            </a:pPr>
            <a:endParaRPr lang="en-GB" dirty="0"/>
          </a:p>
          <a:p>
            <a:r>
              <a:rPr lang="en-GB" dirty="0"/>
              <a:t>Hands-On-Videos on </a:t>
            </a:r>
            <a:r>
              <a:rPr lang="en-GB" dirty="0">
                <a:hlinkClick r:id="rId3"/>
              </a:rPr>
              <a:t>Centrifugal pumps</a:t>
            </a:r>
            <a:r>
              <a:rPr lang="en-GB" dirty="0"/>
              <a:t>, helical rotor pumps and positive displacement pumps</a:t>
            </a:r>
          </a:p>
          <a:p>
            <a:r>
              <a:rPr lang="en-GB" dirty="0"/>
              <a:t>a short video on «How Solar Pumps Work» and </a:t>
            </a:r>
          </a:p>
          <a:p>
            <a:r>
              <a:rPr lang="en-GB" dirty="0"/>
              <a:t>a comprehensive guide on irrigation pumps</a:t>
            </a:r>
          </a:p>
          <a:p>
            <a:pPr marL="0" indent="0">
              <a:buNone/>
            </a:pPr>
            <a:endParaRPr lang="de-DE" dirty="0"/>
          </a:p>
          <a:p>
            <a:pPr marL="0" indent="0">
              <a:buNone/>
            </a:pPr>
            <a:r>
              <a:rPr lang="en-GB" b="1" i="1" dirty="0"/>
              <a:t>Please have a look in the coming days at these videos and you will find a lot of practical information on the different pumps that can be used with solar energy.</a:t>
            </a:r>
          </a:p>
          <a:p>
            <a:pPr marL="0" indent="0">
              <a:buNone/>
            </a:pPr>
            <a:endParaRPr lang="en-GB" dirty="0">
              <a:solidFill>
                <a:srgbClr val="FF0000"/>
              </a:solidFill>
            </a:endParaRPr>
          </a:p>
        </p:txBody>
      </p:sp>
      <p:sp>
        <p:nvSpPr>
          <p:cNvPr id="6" name="TextBox 5"/>
          <p:cNvSpPr txBox="1"/>
          <p:nvPr/>
        </p:nvSpPr>
        <p:spPr>
          <a:xfrm>
            <a:off x="7351805" y="450205"/>
            <a:ext cx="4001994" cy="46166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Hand-Out: </a:t>
            </a:r>
            <a:r>
              <a:rPr lang="fr-FR" sz="2400" dirty="0">
                <a:ln w="0"/>
                <a:solidFill>
                  <a:schemeClr val="tx1"/>
                </a:solidFill>
                <a:effectLst>
                  <a:outerShdw blurRad="38100" dist="19050" dir="2700000" algn="tl" rotWithShape="0">
                    <a:schemeClr val="dk1">
                      <a:alpha val="40000"/>
                    </a:schemeClr>
                  </a:outerShdw>
                </a:effectLst>
                <a:latin typeface="Arial" charset="0"/>
                <a:ea typeface="Arial" charset="0"/>
                <a:cs typeface="Arial" charset="0"/>
              </a:rPr>
              <a:t>3.4</a:t>
            </a:r>
            <a:endPar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endParaRPr>
          </a:p>
        </p:txBody>
      </p:sp>
    </p:spTree>
    <p:extLst>
      <p:ext uri="{BB962C8B-B14F-4D97-AF65-F5344CB8AC3E}">
        <p14:creationId xmlns:p14="http://schemas.microsoft.com/office/powerpoint/2010/main" val="34595625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6610" y="1"/>
            <a:ext cx="11005390" cy="6857999"/>
          </a:xfrm>
          <a:prstGeom prst="rect">
            <a:avLst/>
          </a:prstGeom>
        </p:spPr>
      </p:pic>
      <p:sp>
        <p:nvSpPr>
          <p:cNvPr id="3" name="TextBox 2"/>
          <p:cNvSpPr txBox="1"/>
          <p:nvPr/>
        </p:nvSpPr>
        <p:spPr>
          <a:xfrm>
            <a:off x="4052741" y="576103"/>
            <a:ext cx="5651545"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GB" sz="8000" dirty="0">
                <a:solidFill>
                  <a:schemeClr val="bg1"/>
                </a:solidFill>
                <a:latin typeface="Arial" charset="0"/>
                <a:ea typeface="Arial" charset="0"/>
                <a:cs typeface="Arial" charset="0"/>
              </a:rPr>
              <a:t>Welcome </a:t>
            </a:r>
          </a:p>
          <a:p>
            <a:pPr algn="ctr"/>
            <a:r>
              <a:rPr lang="en-GB" sz="3200" dirty="0">
                <a:solidFill>
                  <a:schemeClr val="bg1"/>
                </a:solidFill>
                <a:latin typeface="Arial" charset="0"/>
                <a:ea typeface="Arial" charset="0"/>
                <a:cs typeface="Arial" charset="0"/>
              </a:rPr>
              <a:t>to the Webinar Series on SPIS</a:t>
            </a:r>
            <a:endParaRPr kumimoji="0" lang="en-GB" sz="3200" b="0" i="0" u="none" strike="noStrike" cap="none" spc="0" normalizeH="0" baseline="0" dirty="0">
              <a:ln>
                <a:noFill/>
              </a:ln>
              <a:solidFill>
                <a:schemeClr val="bg1"/>
              </a:solidFill>
              <a:effectLst/>
              <a:uFillTx/>
              <a:latin typeface="Arial" charset="0"/>
              <a:ea typeface="Arial" charset="0"/>
              <a:cs typeface="Arial" charset="0"/>
              <a:sym typeface="Calibri"/>
            </a:endParaRPr>
          </a:p>
        </p:txBody>
      </p:sp>
      <p:sp>
        <p:nvSpPr>
          <p:cNvPr id="4" name="TextBox 3"/>
          <p:cNvSpPr txBox="1"/>
          <p:nvPr/>
        </p:nvSpPr>
        <p:spPr>
          <a:xfrm flipH="1">
            <a:off x="1334870" y="4798931"/>
            <a:ext cx="9952724" cy="1631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3200" dirty="0">
                <a:solidFill>
                  <a:schemeClr val="bg1"/>
                </a:solidFill>
                <a:latin typeface="Arial" charset="0"/>
                <a:ea typeface="Arial" charset="0"/>
                <a:cs typeface="Arial" charset="0"/>
              </a:rPr>
              <a:t>brought to you by </a:t>
            </a:r>
          </a:p>
          <a:p>
            <a:r>
              <a:rPr lang="en-GB" sz="3200" b="1" dirty="0">
                <a:solidFill>
                  <a:schemeClr val="bg1"/>
                </a:solidFill>
                <a:latin typeface="Arial" charset="0"/>
                <a:ea typeface="Arial" charset="0"/>
                <a:cs typeface="Arial" charset="0"/>
              </a:rPr>
              <a:t>Water and Energy for Food</a:t>
            </a:r>
            <a:r>
              <a:rPr lang="en-GB" sz="3200" dirty="0">
                <a:solidFill>
                  <a:schemeClr val="bg1"/>
                </a:solidFill>
                <a:latin typeface="Arial" charset="0"/>
                <a:ea typeface="Arial" charset="0"/>
                <a:cs typeface="Arial" charset="0"/>
              </a:rPr>
              <a:t> WE4F</a:t>
            </a:r>
          </a:p>
          <a:p>
            <a:br>
              <a:rPr lang="en-GB" dirty="0">
                <a:solidFill>
                  <a:schemeClr val="bg1"/>
                </a:solidFill>
                <a:latin typeface="Arial" charset="0"/>
                <a:ea typeface="Arial" charset="0"/>
                <a:cs typeface="Arial" charset="0"/>
              </a:rPr>
            </a:br>
            <a:r>
              <a:rPr lang="en-GB" dirty="0">
                <a:solidFill>
                  <a:schemeClr val="bg1"/>
                </a:solidFill>
                <a:latin typeface="Arial" charset="0"/>
                <a:ea typeface="Arial" charset="0"/>
                <a:cs typeface="Arial" charset="0"/>
              </a:rPr>
              <a:t>developed by Margraf Publishers on the basis of the «Energypedia Toolbox»</a:t>
            </a:r>
            <a:endParaRPr kumimoji="0" lang="en-GB" sz="1800" b="0" i="0" u="none" strike="noStrike" cap="none" spc="0" normalizeH="0" baseline="0" dirty="0">
              <a:ln>
                <a:noFill/>
              </a:ln>
              <a:solidFill>
                <a:srgbClr val="000000"/>
              </a:solidFill>
              <a:effectLst/>
              <a:uFillTx/>
              <a:sym typeface="Calibri"/>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70668" y="5806302"/>
            <a:ext cx="1442828" cy="558514"/>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33218" y="5839821"/>
            <a:ext cx="498481" cy="519252"/>
          </a:xfrm>
          <a:prstGeom prst="rect">
            <a:avLst/>
          </a:prstGeom>
        </p:spPr>
      </p:pic>
    </p:spTree>
    <p:extLst>
      <p:ext uri="{BB962C8B-B14F-4D97-AF65-F5344CB8AC3E}">
        <p14:creationId xmlns:p14="http://schemas.microsoft.com/office/powerpoint/2010/main" val="213519276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a:t>Poll 2: Test question</a:t>
            </a:r>
          </a:p>
        </p:txBody>
      </p:sp>
      <p:sp>
        <p:nvSpPr>
          <p:cNvPr id="3" name="Text Placeholder 2"/>
          <p:cNvSpPr>
            <a:spLocks noGrp="1"/>
          </p:cNvSpPr>
          <p:nvPr>
            <p:ph type="body" idx="1"/>
          </p:nvPr>
        </p:nvSpPr>
        <p:spPr/>
        <p:txBody>
          <a:bodyPr/>
          <a:lstStyle/>
          <a:p>
            <a:pPr marL="0" indent="0">
              <a:buNone/>
            </a:pPr>
            <a:r>
              <a:rPr lang="en-GB" b="1" dirty="0"/>
              <a:t>Static head is</a:t>
            </a:r>
            <a:r>
              <a:rPr lang="mr-IN" b="1" dirty="0"/>
              <a:t>…</a:t>
            </a:r>
            <a:endParaRPr lang="de-DE" b="1" dirty="0"/>
          </a:p>
          <a:p>
            <a:pPr marL="0" indent="0">
              <a:buNone/>
            </a:pPr>
            <a:endParaRPr lang="en-GB" b="1" dirty="0"/>
          </a:p>
          <a:p>
            <a:pPr>
              <a:buFont typeface="Wingdings" charset="2"/>
              <a:buChar char="ü"/>
            </a:pPr>
            <a:r>
              <a:rPr lang="en-GB" dirty="0"/>
              <a:t>also known as suction head</a:t>
            </a:r>
          </a:p>
          <a:p>
            <a:pPr>
              <a:buFont typeface="Wingdings" charset="2"/>
              <a:buChar char="ü"/>
            </a:pPr>
            <a:r>
              <a:rPr lang="en-GB" dirty="0"/>
              <a:t>the vertical distance between the lowest point of the water source and the highest point of water delivery</a:t>
            </a:r>
          </a:p>
          <a:p>
            <a:pPr>
              <a:buFont typeface="Wingdings" charset="2"/>
              <a:buChar char="ü"/>
            </a:pPr>
            <a:r>
              <a:rPr lang="en-GB" dirty="0"/>
              <a:t>always the same for any systems</a:t>
            </a:r>
          </a:p>
          <a:p>
            <a:pPr>
              <a:buFont typeface="Wingdings" charset="2"/>
              <a:buChar char="ü"/>
            </a:pPr>
            <a:r>
              <a:rPr lang="en-GB" dirty="0"/>
              <a:t>always less then TDH</a:t>
            </a:r>
          </a:p>
        </p:txBody>
      </p:sp>
    </p:spTree>
    <p:extLst>
      <p:ext uri="{BB962C8B-B14F-4D97-AF65-F5344CB8AC3E}">
        <p14:creationId xmlns:p14="http://schemas.microsoft.com/office/powerpoint/2010/main" val="71079266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a:t>Poll 3: Test question</a:t>
            </a:r>
          </a:p>
        </p:txBody>
      </p:sp>
      <p:sp>
        <p:nvSpPr>
          <p:cNvPr id="3" name="Text Placeholder 2"/>
          <p:cNvSpPr>
            <a:spLocks noGrp="1"/>
          </p:cNvSpPr>
          <p:nvPr>
            <p:ph type="body" idx="1"/>
          </p:nvPr>
        </p:nvSpPr>
        <p:spPr/>
        <p:txBody>
          <a:bodyPr/>
          <a:lstStyle/>
          <a:p>
            <a:pPr marL="0" indent="0">
              <a:buNone/>
            </a:pPr>
            <a:r>
              <a:rPr lang="en-GB" b="1" dirty="0"/>
              <a:t>Friction losses are affected by...</a:t>
            </a:r>
          </a:p>
          <a:p>
            <a:pPr marL="0" indent="0">
              <a:buNone/>
            </a:pPr>
            <a:endParaRPr lang="en-GB" b="1" dirty="0"/>
          </a:p>
          <a:p>
            <a:pPr>
              <a:buFont typeface="Wingdings" charset="2"/>
              <a:buChar char="ü"/>
            </a:pPr>
            <a:r>
              <a:rPr lang="en-GB" dirty="0"/>
              <a:t>Length of pipe</a:t>
            </a:r>
          </a:p>
          <a:p>
            <a:pPr>
              <a:buFont typeface="Wingdings" charset="2"/>
              <a:buChar char="ü"/>
            </a:pPr>
            <a:r>
              <a:rPr lang="en-GB" dirty="0"/>
              <a:t>Material of pipe used</a:t>
            </a:r>
          </a:p>
          <a:p>
            <a:pPr>
              <a:buFont typeface="Wingdings" charset="2"/>
              <a:buChar char="ü"/>
            </a:pPr>
            <a:r>
              <a:rPr lang="en-GB" dirty="0"/>
              <a:t>Diameter of pipe</a:t>
            </a:r>
          </a:p>
          <a:p>
            <a:pPr>
              <a:buFont typeface="Wingdings" charset="2"/>
              <a:buChar char="ü"/>
            </a:pPr>
            <a:r>
              <a:rPr lang="en-GB" dirty="0"/>
              <a:t>Pressure of water</a:t>
            </a:r>
          </a:p>
        </p:txBody>
      </p:sp>
    </p:spTree>
    <p:extLst>
      <p:ext uri="{BB962C8B-B14F-4D97-AF65-F5344CB8AC3E}">
        <p14:creationId xmlns:p14="http://schemas.microsoft.com/office/powerpoint/2010/main" val="118144396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a:t>Poll 4: Test question</a:t>
            </a:r>
          </a:p>
        </p:txBody>
      </p:sp>
      <p:sp>
        <p:nvSpPr>
          <p:cNvPr id="3" name="Text Placeholder 2"/>
          <p:cNvSpPr>
            <a:spLocks noGrp="1"/>
          </p:cNvSpPr>
          <p:nvPr>
            <p:ph type="body" idx="1"/>
          </p:nvPr>
        </p:nvSpPr>
        <p:spPr/>
        <p:txBody>
          <a:bodyPr>
            <a:normAutofit lnSpcReduction="10000"/>
          </a:bodyPr>
          <a:lstStyle/>
          <a:p>
            <a:pPr marL="0" indent="0">
              <a:buNone/>
            </a:pPr>
            <a:r>
              <a:rPr lang="en-AU" b="1" dirty="0"/>
              <a:t>Storing water in tanks for overnight use is better than using batteries because...</a:t>
            </a:r>
          </a:p>
          <a:p>
            <a:pPr marL="0" indent="0">
              <a:buNone/>
            </a:pPr>
            <a:endParaRPr lang="en-AU" b="1" dirty="0"/>
          </a:p>
          <a:p>
            <a:pPr>
              <a:buFont typeface="Wingdings" charset="2"/>
              <a:buChar char="ü"/>
            </a:pPr>
            <a:r>
              <a:rPr lang="en-AU" dirty="0"/>
              <a:t>Battery transport &amp; disposal is difficult</a:t>
            </a:r>
          </a:p>
          <a:p>
            <a:pPr>
              <a:buFont typeface="Wingdings" charset="2"/>
              <a:buChar char="ü"/>
            </a:pPr>
            <a:r>
              <a:rPr lang="en-AU" dirty="0"/>
              <a:t>Batteries typically introduce up to 50% inefficiency to the system</a:t>
            </a:r>
          </a:p>
          <a:p>
            <a:pPr>
              <a:buFont typeface="Wingdings" charset="2"/>
              <a:buChar char="ü"/>
            </a:pPr>
            <a:r>
              <a:rPr lang="en-AU" dirty="0"/>
              <a:t>No licences are needed for water tanks</a:t>
            </a:r>
          </a:p>
          <a:p>
            <a:pPr>
              <a:buFont typeface="Wingdings" charset="2"/>
              <a:buChar char="ü"/>
            </a:pPr>
            <a:r>
              <a:rPr lang="en-AU" dirty="0"/>
              <a:t>Batteries are expensive to install and maintain</a:t>
            </a:r>
          </a:p>
        </p:txBody>
      </p:sp>
    </p:spTree>
    <p:extLst>
      <p:ext uri="{BB962C8B-B14F-4D97-AF65-F5344CB8AC3E}">
        <p14:creationId xmlns:p14="http://schemas.microsoft.com/office/powerpoint/2010/main" val="156528125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Homework</a:t>
            </a:r>
            <a:endParaRPr lang="fr-FR" dirty="0"/>
          </a:p>
        </p:txBody>
      </p:sp>
      <p:sp>
        <p:nvSpPr>
          <p:cNvPr id="3" name="Text Placeholder 2"/>
          <p:cNvSpPr>
            <a:spLocks noGrp="1"/>
          </p:cNvSpPr>
          <p:nvPr>
            <p:ph type="body" idx="1"/>
          </p:nvPr>
        </p:nvSpPr>
        <p:spPr/>
        <p:txBody>
          <a:bodyPr>
            <a:normAutofit fontScale="92500" lnSpcReduction="10000"/>
          </a:bodyPr>
          <a:lstStyle/>
          <a:p>
            <a:pPr marL="514350" indent="-514350">
              <a:buFont typeface="+mj-lt"/>
              <a:buAutoNum type="arabicPeriod"/>
            </a:pPr>
            <a:r>
              <a:rPr lang="en-GB" dirty="0"/>
              <a:t>Make yourself familiar with CCC Kenya questions on pump sizing; </a:t>
            </a:r>
            <a:r>
              <a:rPr lang="en-GB" dirty="0">
                <a:solidFill>
                  <a:srgbClr val="FF0000"/>
                </a:solidFill>
              </a:rPr>
              <a:t>send</a:t>
            </a:r>
            <a:r>
              <a:rPr lang="en-GB" dirty="0"/>
              <a:t> filled out sheet «</a:t>
            </a:r>
            <a:r>
              <a:rPr lang="en-GB" dirty="0" err="1"/>
              <a:t>OUTPUT_Results</a:t>
            </a:r>
            <a:r>
              <a:rPr lang="en-GB" dirty="0"/>
              <a:t>» of the «Pump Sizing Tool» </a:t>
            </a:r>
            <a:r>
              <a:rPr lang="en-GB" i="1" dirty="0"/>
              <a:t>(Data in the tool for demonstration only and do not apply to CCC Kenya) </a:t>
            </a:r>
            <a:br>
              <a:rPr lang="en-GB" i="1" dirty="0"/>
            </a:br>
            <a:endParaRPr lang="en-GB" i="1" dirty="0"/>
          </a:p>
          <a:p>
            <a:pPr marL="514350" indent="-514350">
              <a:buFont typeface="+mj-lt"/>
              <a:buAutoNum type="arabicPeriod"/>
            </a:pPr>
            <a:r>
              <a:rPr lang="de-DE" dirty="0" err="1"/>
              <a:t>Refer</a:t>
            </a:r>
            <a:r>
              <a:rPr lang="de-DE" dirty="0"/>
              <a:t> </a:t>
            </a:r>
            <a:r>
              <a:rPr lang="de-DE" dirty="0" err="1"/>
              <a:t>to</a:t>
            </a:r>
            <a:r>
              <a:rPr lang="de-DE" dirty="0"/>
              <a:t> </a:t>
            </a:r>
            <a:r>
              <a:rPr lang="de-DE" dirty="0" err="1"/>
              <a:t>the</a:t>
            </a:r>
            <a:r>
              <a:rPr lang="de-DE" dirty="0"/>
              <a:t> </a:t>
            </a:r>
            <a:r>
              <a:rPr lang="de-DE" dirty="0">
                <a:hlinkClick r:id="rId3"/>
              </a:rPr>
              <a:t>screencast</a:t>
            </a:r>
            <a:br>
              <a:rPr lang="de-DE" dirty="0"/>
            </a:br>
            <a:endParaRPr lang="de-DE" dirty="0"/>
          </a:p>
          <a:p>
            <a:pPr marL="514350" indent="-514350">
              <a:buFont typeface="+mj-lt"/>
              <a:buAutoNum type="arabicPeriod"/>
            </a:pPr>
            <a:r>
              <a:rPr lang="en-GB" dirty="0"/>
              <a:t>Please fill in the evaluation in «Google Forms»</a:t>
            </a:r>
            <a:br>
              <a:rPr lang="en-GB" dirty="0"/>
            </a:br>
            <a:r>
              <a:rPr lang="en-GB" dirty="0">
                <a:solidFill>
                  <a:srgbClr val="FF0000"/>
                </a:solidFill>
              </a:rPr>
              <a:t>(add the address here) </a:t>
            </a:r>
            <a:br>
              <a:rPr lang="en-GB" dirty="0"/>
            </a:br>
            <a:endParaRPr lang="en-GB" dirty="0"/>
          </a:p>
        </p:txBody>
      </p:sp>
      <p:sp>
        <p:nvSpPr>
          <p:cNvPr id="4" name="TextBox 3"/>
          <p:cNvSpPr txBox="1"/>
          <p:nvPr/>
        </p:nvSpPr>
        <p:spPr>
          <a:xfrm>
            <a:off x="7351805" y="450205"/>
            <a:ext cx="4001994" cy="46166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 2 Hand-</a:t>
            </a:r>
            <a:r>
              <a:rPr kumimoji="0" lang="fr-FR" sz="2400" i="0" u="none" strike="noStrike" normalizeH="0" baseline="0" dirty="0" err="1">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Outs</a:t>
            </a:r>
            <a:r>
              <a:rPr kumimoji="0" lang="fr-FR" sz="2400" i="0" u="none" strike="noStrike" normalizeH="0" baseline="0" dirty="0">
                <a:ln w="0"/>
                <a:solidFill>
                  <a:schemeClr val="tx1"/>
                </a:solidFill>
                <a:effectLst>
                  <a:outerShdw blurRad="38100" dist="19050" dir="2700000" algn="tl" rotWithShape="0">
                    <a:schemeClr val="dk1">
                      <a:alpha val="40000"/>
                    </a:schemeClr>
                  </a:outerShdw>
                </a:effectLst>
                <a:uFillTx/>
                <a:latin typeface="Arial" charset="0"/>
                <a:ea typeface="Arial" charset="0"/>
                <a:cs typeface="Arial" charset="0"/>
                <a:sym typeface="Calibri"/>
              </a:rPr>
              <a:t>: 3.1 &amp; 3.2.</a:t>
            </a:r>
          </a:p>
        </p:txBody>
      </p:sp>
    </p:spTree>
    <p:extLst>
      <p:ext uri="{BB962C8B-B14F-4D97-AF65-F5344CB8AC3E}">
        <p14:creationId xmlns:p14="http://schemas.microsoft.com/office/powerpoint/2010/main" val="88211800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Presentation</a:t>
            </a:r>
          </a:p>
        </p:txBody>
      </p:sp>
      <p:sp>
        <p:nvSpPr>
          <p:cNvPr id="3" name="Text Placeholder 2"/>
          <p:cNvSpPr>
            <a:spLocks noGrp="1"/>
          </p:cNvSpPr>
          <p:nvPr>
            <p:ph type="body" idx="1"/>
          </p:nvPr>
        </p:nvSpPr>
        <p:spPr/>
        <p:txBody>
          <a:bodyPr/>
          <a:lstStyle/>
          <a:p>
            <a:r>
              <a:rPr lang="en-AU" dirty="0">
                <a:solidFill>
                  <a:srgbClr val="FF0000"/>
                </a:solidFill>
              </a:rPr>
              <a:t>Short presentation of a SPIS project by a participant</a:t>
            </a:r>
          </a:p>
          <a:p>
            <a:endParaRPr lang="en-AU" dirty="0">
              <a:solidFill>
                <a:srgbClr val="FF0000"/>
              </a:solidFill>
            </a:endParaRPr>
          </a:p>
        </p:txBody>
      </p:sp>
    </p:spTree>
    <p:extLst>
      <p:ext uri="{BB962C8B-B14F-4D97-AF65-F5344CB8AC3E}">
        <p14:creationId xmlns:p14="http://schemas.microsoft.com/office/powerpoint/2010/main" val="131772218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Grafik 27" descr="Grafik 2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01168" y="0"/>
            <a:ext cx="10908000" cy="6858000"/>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Grafik 8" descr="Grafik 8"/>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64887" y="0"/>
            <a:ext cx="13634073" cy="6858000"/>
          </a:xfrm>
          <a:prstGeom prst="rect">
            <a:avLst/>
          </a:prstGeom>
          <a:ln w="12700">
            <a:miter lim="400000"/>
          </a:ln>
        </p:spPr>
      </p:pic>
      <p:sp>
        <p:nvSpPr>
          <p:cNvPr id="136" name="Rechteck 9"/>
          <p:cNvSpPr/>
          <p:nvPr/>
        </p:nvSpPr>
        <p:spPr>
          <a:xfrm>
            <a:off x="-67056" y="-18330"/>
            <a:ext cx="11241024" cy="6894660"/>
          </a:xfrm>
          <a:prstGeom prst="rect">
            <a:avLst/>
          </a:prstGeom>
          <a:gradFill>
            <a:gsLst>
              <a:gs pos="30000">
                <a:srgbClr val="F6F8FC">
                  <a:alpha val="0"/>
                </a:srgbClr>
              </a:gs>
              <a:gs pos="73000">
                <a:srgbClr val="879637"/>
              </a:gs>
              <a:gs pos="99000">
                <a:srgbClr val="879637"/>
              </a:gs>
            </a:gsLst>
            <a:lin ang="10800000"/>
          </a:gradFill>
          <a:ln w="12700">
            <a:miter lim="400000"/>
          </a:ln>
        </p:spPr>
        <p:txBody>
          <a:bodyPr lIns="45719" rIns="45719" anchor="ctr"/>
          <a:lstStyle/>
          <a:p>
            <a:pPr algn="ctr">
              <a:defRPr>
                <a:solidFill>
                  <a:srgbClr val="FFFFFF"/>
                </a:solidFill>
              </a:defRPr>
            </a:pPr>
            <a:endParaRPr/>
          </a:p>
        </p:txBody>
      </p:sp>
      <p:sp>
        <p:nvSpPr>
          <p:cNvPr id="137" name="Title 1"/>
          <p:cNvSpPr txBox="1">
            <a:spLocks noGrp="1"/>
          </p:cNvSpPr>
          <p:nvPr>
            <p:ph type="title"/>
          </p:nvPr>
        </p:nvSpPr>
        <p:spPr>
          <a:xfrm>
            <a:off x="463221" y="2714538"/>
            <a:ext cx="4523876" cy="1013703"/>
          </a:xfrm>
          <a:prstGeom prst="rect">
            <a:avLst/>
          </a:prstGeom>
        </p:spPr>
        <p:txBody>
          <a:bodyPr>
            <a:normAutofit/>
          </a:bodyPr>
          <a:lstStyle/>
          <a:p>
            <a:r>
              <a:rPr lang="en-GB" sz="3200" cap="all" dirty="0"/>
              <a:t>WATER &amp; ENERGY FOR FOOD</a:t>
            </a:r>
            <a:endParaRPr sz="3200" dirty="0"/>
          </a:p>
        </p:txBody>
      </p:sp>
      <p:pic>
        <p:nvPicPr>
          <p:cNvPr id="138" name="Grafik 10" descr="Grafik 1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03098" y="43710"/>
            <a:ext cx="2286000" cy="2104669"/>
          </a:xfrm>
          <a:prstGeom prst="rect">
            <a:avLst/>
          </a:prstGeom>
          <a:ln w="12700">
            <a:miter lim="400000"/>
          </a:ln>
        </p:spPr>
      </p:pic>
      <p:sp>
        <p:nvSpPr>
          <p:cNvPr id="139" name="Rechteck 11"/>
          <p:cNvSpPr/>
          <p:nvPr/>
        </p:nvSpPr>
        <p:spPr>
          <a:xfrm>
            <a:off x="-67057" y="5714999"/>
            <a:ext cx="12668901" cy="116133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40" name="Textfeld 17"/>
          <p:cNvSpPr txBox="1"/>
          <p:nvPr/>
        </p:nvSpPr>
        <p:spPr>
          <a:xfrm>
            <a:off x="446891" y="3182239"/>
            <a:ext cx="5649109"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a:solidFill>
                  <a:srgbClr val="FFFFFF"/>
                </a:solidFill>
                <a:latin typeface="Arial"/>
                <a:ea typeface="Arial"/>
                <a:cs typeface="Arial"/>
                <a:sym typeface="Arial"/>
              </a:defRPr>
            </a:lvl1pPr>
          </a:lstStyle>
          <a:p>
            <a:endParaRPr dirty="0"/>
          </a:p>
        </p:txBody>
      </p:sp>
      <p:pic>
        <p:nvPicPr>
          <p:cNvPr id="141" name="Grafik 3" descr="Grafik 3"/>
          <p:cNvPicPr>
            <a:picLocks noChangeAspect="1"/>
          </p:cNvPicPr>
          <p:nvPr/>
        </p:nvPicPr>
        <p:blipFill>
          <a:blip r:embed="rId4"/>
          <a:stretch>
            <a:fillRect/>
          </a:stretch>
        </p:blipFill>
        <p:spPr>
          <a:xfrm>
            <a:off x="-4030172" y="3728241"/>
            <a:ext cx="6739002" cy="1617457"/>
          </a:xfrm>
          <a:prstGeom prst="rect">
            <a:avLst/>
          </a:prstGeom>
          <a:ln w="12700">
            <a:miter lim="400000"/>
          </a:ln>
        </p:spPr>
      </p:pic>
      <p:pic>
        <p:nvPicPr>
          <p:cNvPr id="142" name="Grafik 18" descr="Grafik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13935" y="5704900"/>
            <a:ext cx="8657864" cy="1283950"/>
          </a:xfrm>
          <a:prstGeom prst="rect">
            <a:avLst/>
          </a:prstGeom>
          <a:ln w="12700">
            <a:miter lim="400000"/>
          </a:ln>
        </p:spPr>
      </p:pic>
      <p:pic>
        <p:nvPicPr>
          <p:cNvPr id="3" name="Picture 2">
            <a:extLst>
              <a:ext uri="{FF2B5EF4-FFF2-40B4-BE49-F238E27FC236}">
                <a16:creationId xmlns:a16="http://schemas.microsoft.com/office/drawing/2014/main" id="{D95F2012-95C6-490C-B277-A389E4E47D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91758" y="5956693"/>
            <a:ext cx="1696431" cy="656562"/>
          </a:xfrm>
          <a:prstGeom prst="rect">
            <a:avLst/>
          </a:prstGeom>
        </p:spPr>
      </p:pic>
    </p:spTree>
    <p:extLst>
      <p:ext uri="{BB962C8B-B14F-4D97-AF65-F5344CB8AC3E}">
        <p14:creationId xmlns:p14="http://schemas.microsoft.com/office/powerpoint/2010/main" val="171850822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 to the Webinar-series</a:t>
            </a:r>
          </a:p>
        </p:txBody>
      </p:sp>
      <p:sp>
        <p:nvSpPr>
          <p:cNvPr id="3" name="Text Placeholder 2"/>
          <p:cNvSpPr>
            <a:spLocks noGrp="1"/>
          </p:cNvSpPr>
          <p:nvPr>
            <p:ph type="body" idx="1"/>
          </p:nvPr>
        </p:nvSpPr>
        <p:spPr/>
        <p:txBody>
          <a:bodyPr>
            <a:normAutofit lnSpcReduction="10000"/>
          </a:bodyPr>
          <a:lstStyle/>
          <a:p>
            <a:pPr>
              <a:buFont typeface="Arial" charset="0"/>
              <a:buChar char="•"/>
            </a:pPr>
            <a:r>
              <a:rPr lang="en-GB" dirty="0">
                <a:solidFill>
                  <a:schemeClr val="tx1">
                    <a:lumMod val="65000"/>
                    <a:lumOff val="35000"/>
                  </a:schemeClr>
                </a:solidFill>
              </a:rPr>
              <a:t>In a sequence of six webinars of 1:45 hrs each, you will be familiarised with the use of the most important Excel tools in the SPIS-Toolbox</a:t>
            </a:r>
          </a:p>
          <a:p>
            <a:pPr>
              <a:buFont typeface="Arial" charset="0"/>
              <a:buChar char="•"/>
            </a:pPr>
            <a:r>
              <a:rPr lang="en-GB" dirty="0">
                <a:solidFill>
                  <a:schemeClr val="tx1">
                    <a:lumMod val="65000"/>
                    <a:lumOff val="35000"/>
                  </a:schemeClr>
                </a:solidFill>
              </a:rPr>
              <a:t>At the end of the six webinars, you should be able to advise farmers on the use of SPIS for agricultural irrigation</a:t>
            </a:r>
          </a:p>
          <a:p>
            <a:pPr>
              <a:buFont typeface="Arial" charset="0"/>
              <a:buChar char="•"/>
            </a:pPr>
            <a:r>
              <a:rPr lang="en-GB" dirty="0">
                <a:solidFill>
                  <a:schemeClr val="tx1">
                    <a:lumMod val="65000"/>
                    <a:lumOff val="35000"/>
                  </a:schemeClr>
                </a:solidFill>
              </a:rPr>
              <a:t>The training material consists of the agenda and corresponding resources (videos, additional documents, test questions)</a:t>
            </a:r>
          </a:p>
        </p:txBody>
      </p:sp>
    </p:spTree>
    <p:extLst>
      <p:ext uri="{BB962C8B-B14F-4D97-AF65-F5344CB8AC3E}">
        <p14:creationId xmlns:p14="http://schemas.microsoft.com/office/powerpoint/2010/main" val="153964562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81845934"/>
              </p:ext>
            </p:extLst>
          </p:nvPr>
        </p:nvGraphicFramePr>
        <p:xfrm>
          <a:off x="1164771" y="646333"/>
          <a:ext cx="11027229" cy="6243463"/>
        </p:xfrm>
        <a:graphic>
          <a:graphicData uri="http://schemas.openxmlformats.org/drawingml/2006/table">
            <a:tbl>
              <a:tblPr firstRow="1" bandRow="1">
                <a:tableStyleId>{69C7853C-536D-4A76-A0AE-DD22124D55A5}</a:tableStyleId>
              </a:tblPr>
              <a:tblGrid>
                <a:gridCol w="1672327">
                  <a:extLst>
                    <a:ext uri="{9D8B030D-6E8A-4147-A177-3AD203B41FA5}">
                      <a16:colId xmlns:a16="http://schemas.microsoft.com/office/drawing/2014/main" val="20000"/>
                    </a:ext>
                  </a:extLst>
                </a:gridCol>
                <a:gridCol w="4317647">
                  <a:extLst>
                    <a:ext uri="{9D8B030D-6E8A-4147-A177-3AD203B41FA5}">
                      <a16:colId xmlns:a16="http://schemas.microsoft.com/office/drawing/2014/main" val="20001"/>
                    </a:ext>
                  </a:extLst>
                </a:gridCol>
                <a:gridCol w="5037255">
                  <a:extLst>
                    <a:ext uri="{9D8B030D-6E8A-4147-A177-3AD203B41FA5}">
                      <a16:colId xmlns:a16="http://schemas.microsoft.com/office/drawing/2014/main" val="20002"/>
                    </a:ext>
                  </a:extLst>
                </a:gridCol>
              </a:tblGrid>
              <a:tr h="484096">
                <a:tc>
                  <a:txBody>
                    <a:bodyPr/>
                    <a:lstStyle/>
                    <a:p>
                      <a:pPr algn="l"/>
                      <a:r>
                        <a:rPr lang="en-US" sz="2000" noProof="0" dirty="0"/>
                        <a:t>Time</a:t>
                      </a:r>
                    </a:p>
                  </a:txBody>
                  <a:tcPr>
                    <a:solidFill>
                      <a:srgbClr val="798B29"/>
                    </a:solidFill>
                  </a:tcPr>
                </a:tc>
                <a:tc>
                  <a:txBody>
                    <a:bodyPr/>
                    <a:lstStyle/>
                    <a:p>
                      <a:pPr algn="l"/>
                      <a:r>
                        <a:rPr lang="en-GB" sz="2000" noProof="0" dirty="0"/>
                        <a:t>Topic</a:t>
                      </a:r>
                    </a:p>
                  </a:txBody>
                  <a:tcPr>
                    <a:solidFill>
                      <a:srgbClr val="798B29"/>
                    </a:solidFill>
                  </a:tcPr>
                </a:tc>
                <a:tc>
                  <a:txBody>
                    <a:bodyPr/>
                    <a:lstStyle/>
                    <a:p>
                      <a:pPr algn="l"/>
                      <a:r>
                        <a:rPr lang="en-US" sz="2000" noProof="0" dirty="0"/>
                        <a:t>Remark</a:t>
                      </a:r>
                    </a:p>
                  </a:txBody>
                  <a:tcPr>
                    <a:solidFill>
                      <a:srgbClr val="798B29"/>
                    </a:solidFill>
                  </a:tcPr>
                </a:tc>
                <a:extLst>
                  <a:ext uri="{0D108BD9-81ED-4DB2-BD59-A6C34878D82A}">
                    <a16:rowId xmlns:a16="http://schemas.microsoft.com/office/drawing/2014/main" val="10000"/>
                  </a:ext>
                </a:extLst>
              </a:tr>
              <a:tr h="446855">
                <a:tc>
                  <a:txBody>
                    <a:bodyPr/>
                    <a:lstStyle/>
                    <a:p>
                      <a:pPr algn="l"/>
                      <a:r>
                        <a:rPr lang="en-US" sz="1800" noProof="0" dirty="0">
                          <a:solidFill>
                            <a:srgbClr val="FF0000"/>
                          </a:solidFill>
                        </a:rPr>
                        <a:t>23:45</a:t>
                      </a:r>
                    </a:p>
                  </a:txBody>
                  <a:tcPr/>
                </a:tc>
                <a:tc>
                  <a:txBody>
                    <a:bodyPr/>
                    <a:lstStyle/>
                    <a:p>
                      <a:pPr algn="l"/>
                      <a:r>
                        <a:rPr lang="en-GB" sz="1800" noProof="0" dirty="0"/>
                        <a:t>Room is open</a:t>
                      </a:r>
                    </a:p>
                  </a:txBody>
                  <a:tcPr/>
                </a:tc>
                <a:tc>
                  <a:txBody>
                    <a:bodyPr/>
                    <a:lstStyle/>
                    <a:p>
                      <a:pPr algn="l"/>
                      <a:r>
                        <a:rPr lang="en-US" sz="1800" noProof="0" dirty="0">
                          <a:solidFill>
                            <a:srgbClr val="FF0000"/>
                          </a:solidFill>
                        </a:rPr>
                        <a:t>Insert the address here</a:t>
                      </a:r>
                    </a:p>
                  </a:txBody>
                  <a:tcPr/>
                </a:tc>
                <a:extLst>
                  <a:ext uri="{0D108BD9-81ED-4DB2-BD59-A6C34878D82A}">
                    <a16:rowId xmlns:a16="http://schemas.microsoft.com/office/drawing/2014/main" val="10001"/>
                  </a:ext>
                </a:extLst>
              </a:tr>
              <a:tr h="457512">
                <a:tc>
                  <a:txBody>
                    <a:bodyPr/>
                    <a:lstStyle/>
                    <a:p>
                      <a:pPr algn="l"/>
                      <a:r>
                        <a:rPr lang="en-US" sz="1800" noProof="0" dirty="0">
                          <a:solidFill>
                            <a:srgbClr val="FF0000"/>
                          </a:solidFill>
                        </a:rPr>
                        <a:t>00:00</a:t>
                      </a:r>
                    </a:p>
                  </a:txBody>
                  <a:tcPr/>
                </a:tc>
                <a:tc>
                  <a:txBody>
                    <a:bodyPr/>
                    <a:lstStyle/>
                    <a:p>
                      <a:pPr algn="l"/>
                      <a:r>
                        <a:rPr lang="en-GB" sz="1800" noProof="0" dirty="0"/>
                        <a:t>Welcome</a:t>
                      </a:r>
                    </a:p>
                  </a:txBody>
                  <a:tcPr/>
                </a:tc>
                <a:tc>
                  <a:txBody>
                    <a:bodyPr/>
                    <a:lstStyle/>
                    <a:p>
                      <a:pPr algn="l"/>
                      <a:r>
                        <a:rPr lang="en-US" sz="1800" noProof="0" dirty="0"/>
                        <a:t>Introduction to the topic</a:t>
                      </a:r>
                    </a:p>
                  </a:txBody>
                  <a:tcPr/>
                </a:tc>
                <a:extLst>
                  <a:ext uri="{0D108BD9-81ED-4DB2-BD59-A6C34878D82A}">
                    <a16:rowId xmlns:a16="http://schemas.microsoft.com/office/drawing/2014/main" val="10002"/>
                  </a:ext>
                </a:extLst>
              </a:tr>
              <a:tr h="619680">
                <a:tc>
                  <a:txBody>
                    <a:bodyPr/>
                    <a:lstStyle/>
                    <a:p>
                      <a:pPr algn="l"/>
                      <a:r>
                        <a:rPr lang="en-US" sz="1800" noProof="0" dirty="0">
                          <a:solidFill>
                            <a:srgbClr val="FF0000"/>
                          </a:solidFill>
                        </a:rPr>
                        <a:t>00:05</a:t>
                      </a:r>
                    </a:p>
                  </a:txBody>
                  <a:tcPr/>
                </a:tc>
                <a:tc>
                  <a:txBody>
                    <a:bodyPr/>
                    <a:lstStyle/>
                    <a:p>
                      <a:pPr algn="l"/>
                      <a:r>
                        <a:rPr lang="en-GB" sz="1800" noProof="0" dirty="0"/>
                        <a:t>Today’s objectives </a:t>
                      </a:r>
                    </a:p>
                  </a:txBody>
                  <a:tcPr/>
                </a:tc>
                <a:tc>
                  <a:txBody>
                    <a:bodyPr/>
                    <a:lstStyle/>
                    <a:p>
                      <a:pPr algn="l"/>
                      <a:r>
                        <a:rPr lang="en-US" sz="1800" noProof="0" dirty="0"/>
                        <a:t>Who is online? Where</a:t>
                      </a:r>
                      <a:r>
                        <a:rPr lang="en-US" sz="1800" baseline="0" noProof="0" dirty="0"/>
                        <a:t> do the participants stand? </a:t>
                      </a:r>
                      <a:r>
                        <a:rPr lang="en-US" sz="1800" noProof="0" dirty="0"/>
                        <a:t>Program &amp; Objectives</a:t>
                      </a:r>
                    </a:p>
                  </a:txBody>
                  <a:tcPr/>
                </a:tc>
                <a:extLst>
                  <a:ext uri="{0D108BD9-81ED-4DB2-BD59-A6C34878D82A}">
                    <a16:rowId xmlns:a16="http://schemas.microsoft.com/office/drawing/2014/main" val="10003"/>
                  </a:ext>
                </a:extLst>
              </a:tr>
              <a:tr h="446855">
                <a:tc>
                  <a:txBody>
                    <a:bodyPr/>
                    <a:lstStyle/>
                    <a:p>
                      <a:pPr algn="l"/>
                      <a:r>
                        <a:rPr lang="en-US" sz="1800" noProof="0" dirty="0">
                          <a:solidFill>
                            <a:srgbClr val="FF0000"/>
                          </a:solidFill>
                        </a:rPr>
                        <a:t>00:10</a:t>
                      </a:r>
                    </a:p>
                  </a:txBody>
                  <a:tcPr/>
                </a:tc>
                <a:tc>
                  <a:txBody>
                    <a:bodyPr/>
                    <a:lstStyle/>
                    <a:p>
                      <a:pPr algn="l"/>
                      <a:r>
                        <a:rPr lang="en-GB" sz="1800" noProof="0" dirty="0"/>
                        <a:t>Homework of Webinar II</a:t>
                      </a:r>
                    </a:p>
                  </a:txBody>
                  <a:tcPr/>
                </a:tc>
                <a:tc>
                  <a:txBody>
                    <a:bodyPr/>
                    <a:lstStyle/>
                    <a:p>
                      <a:pPr algn="l"/>
                      <a:r>
                        <a:rPr lang="en-US" sz="1800" noProof="0" dirty="0"/>
                        <a:t>Solutions and Discussion «Water</a:t>
                      </a:r>
                      <a:r>
                        <a:rPr lang="en-US" sz="1800" baseline="0" noProof="0" dirty="0"/>
                        <a:t> Requirement»</a:t>
                      </a:r>
                      <a:endParaRPr lang="en-US" sz="1800" noProof="0" dirty="0"/>
                    </a:p>
                  </a:txBody>
                  <a:tcPr/>
                </a:tc>
                <a:extLst>
                  <a:ext uri="{0D108BD9-81ED-4DB2-BD59-A6C34878D82A}">
                    <a16:rowId xmlns:a16="http://schemas.microsoft.com/office/drawing/2014/main" val="10004"/>
                  </a:ext>
                </a:extLst>
              </a:tr>
              <a:tr h="446855">
                <a:tc>
                  <a:txBody>
                    <a:bodyPr/>
                    <a:lstStyle/>
                    <a:p>
                      <a:pPr algn="l"/>
                      <a:r>
                        <a:rPr lang="en-US" sz="1800" noProof="0" dirty="0">
                          <a:solidFill>
                            <a:srgbClr val="FF0000"/>
                          </a:solidFill>
                        </a:rPr>
                        <a:t>00:30</a:t>
                      </a:r>
                    </a:p>
                  </a:txBody>
                  <a:tcPr/>
                </a:tc>
                <a:tc>
                  <a:txBody>
                    <a:bodyPr/>
                    <a:lstStyle/>
                    <a:p>
                      <a:pPr algn="l"/>
                      <a:r>
                        <a:rPr lang="en-GB" sz="1800" noProof="0" dirty="0"/>
                        <a:t>Poll</a:t>
                      </a:r>
                    </a:p>
                  </a:txBody>
                  <a:tcPr/>
                </a:tc>
                <a:tc>
                  <a:txBody>
                    <a:bodyPr/>
                    <a:lstStyle/>
                    <a:p>
                      <a:pPr algn="l"/>
                      <a:r>
                        <a:rPr lang="en-US" sz="1800" noProof="0" dirty="0"/>
                        <a:t>What</a:t>
                      </a:r>
                      <a:r>
                        <a:rPr lang="en-US" sz="1800" baseline="0" noProof="0" dirty="0"/>
                        <a:t> is your opinion on </a:t>
                      </a:r>
                      <a:r>
                        <a:rPr lang="en-US" sz="1800" noProof="0" dirty="0"/>
                        <a:t>the course?</a:t>
                      </a:r>
                    </a:p>
                  </a:txBody>
                  <a:tcPr/>
                </a:tc>
                <a:extLst>
                  <a:ext uri="{0D108BD9-81ED-4DB2-BD59-A6C34878D82A}">
                    <a16:rowId xmlns:a16="http://schemas.microsoft.com/office/drawing/2014/main" val="10005"/>
                  </a:ext>
                </a:extLst>
              </a:tr>
              <a:tr h="446855">
                <a:tc>
                  <a:txBody>
                    <a:bodyPr/>
                    <a:lstStyle/>
                    <a:p>
                      <a:pPr algn="l"/>
                      <a:r>
                        <a:rPr lang="en-US" sz="1800" noProof="0" dirty="0">
                          <a:solidFill>
                            <a:srgbClr val="FF0000"/>
                          </a:solidFill>
                        </a:rPr>
                        <a:t>00:35</a:t>
                      </a:r>
                    </a:p>
                  </a:txBody>
                  <a:tcPr/>
                </a:tc>
                <a:tc>
                  <a:txBody>
                    <a:bodyPr/>
                    <a:lstStyle/>
                    <a:p>
                      <a:pPr algn="l"/>
                      <a:r>
                        <a:rPr lang="en-GB" sz="1800" noProof="0" dirty="0"/>
                        <a:t>Icebreaker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noProof="0" dirty="0">
                          <a:solidFill>
                            <a:srgbClr val="FF0000"/>
                          </a:solidFill>
                        </a:rPr>
                        <a:t>Decide on an icebreaker game</a:t>
                      </a:r>
                    </a:p>
                  </a:txBody>
                  <a:tcPr/>
                </a:tc>
                <a:extLst>
                  <a:ext uri="{0D108BD9-81ED-4DB2-BD59-A6C34878D82A}">
                    <a16:rowId xmlns:a16="http://schemas.microsoft.com/office/drawing/2014/main" val="10006"/>
                  </a:ext>
                </a:extLst>
              </a:tr>
              <a:tr h="446855">
                <a:tc>
                  <a:txBody>
                    <a:bodyPr/>
                    <a:lstStyle/>
                    <a:p>
                      <a:pPr algn="l"/>
                      <a:r>
                        <a:rPr lang="en-US" sz="1800" noProof="0" dirty="0">
                          <a:solidFill>
                            <a:srgbClr val="FF0000"/>
                          </a:solidFill>
                        </a:rPr>
                        <a:t>00:45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noProof="0" dirty="0"/>
                        <a:t>Introduction to pumps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noProof="0" dirty="0"/>
                        <a:t>Presentation based on Lorentz with test questions</a:t>
                      </a:r>
                    </a:p>
                  </a:txBody>
                  <a:tcPr/>
                </a:tc>
                <a:extLst>
                  <a:ext uri="{0D108BD9-81ED-4DB2-BD59-A6C34878D82A}">
                    <a16:rowId xmlns:a16="http://schemas.microsoft.com/office/drawing/2014/main" val="10007"/>
                  </a:ext>
                </a:extLst>
              </a:tr>
              <a:tr h="446855">
                <a:tc>
                  <a:txBody>
                    <a:bodyPr/>
                    <a:lstStyle/>
                    <a:p>
                      <a:pPr algn="l"/>
                      <a:r>
                        <a:rPr lang="en-US" sz="1800" noProof="0" dirty="0">
                          <a:solidFill>
                            <a:srgbClr val="FF0000"/>
                          </a:solidFill>
                        </a:rPr>
                        <a:t>01:00</a:t>
                      </a:r>
                    </a:p>
                  </a:txBody>
                  <a:tcPr/>
                </a:tc>
                <a:tc>
                  <a:txBody>
                    <a:bodyPr/>
                    <a:lstStyle/>
                    <a:p>
                      <a:pPr algn="l"/>
                      <a:r>
                        <a:rPr lang="en-GB" sz="1800" noProof="0" dirty="0"/>
                        <a:t>Centrifugal pumps</a:t>
                      </a:r>
                    </a:p>
                  </a:txBody>
                  <a:tcPr/>
                </a:tc>
                <a:tc>
                  <a:txBody>
                    <a:bodyPr/>
                    <a:lstStyle/>
                    <a:p>
                      <a:pPr algn="l"/>
                      <a:endParaRPr lang="en-US" sz="1800" noProof="0" dirty="0">
                        <a:solidFill>
                          <a:schemeClr val="tx1"/>
                        </a:solidFill>
                      </a:endParaRPr>
                    </a:p>
                  </a:txBody>
                  <a:tcPr/>
                </a:tc>
                <a:extLst>
                  <a:ext uri="{0D108BD9-81ED-4DB2-BD59-A6C34878D82A}">
                    <a16:rowId xmlns:a16="http://schemas.microsoft.com/office/drawing/2014/main" val="10008"/>
                  </a:ext>
                </a:extLst>
              </a:tr>
              <a:tr h="446855">
                <a:tc>
                  <a:txBody>
                    <a:bodyPr/>
                    <a:lstStyle/>
                    <a:p>
                      <a:pPr algn="l"/>
                      <a:r>
                        <a:rPr lang="en-US" sz="1800" noProof="0" dirty="0">
                          <a:solidFill>
                            <a:srgbClr val="FF0000"/>
                          </a:solidFill>
                        </a:rPr>
                        <a:t>01:10</a:t>
                      </a:r>
                    </a:p>
                  </a:txBody>
                  <a:tcPr/>
                </a:tc>
                <a:tc>
                  <a:txBody>
                    <a:bodyPr/>
                    <a:lstStyle/>
                    <a:p>
                      <a:pPr algn="l"/>
                      <a:r>
                        <a:rPr lang="en-GB" sz="1800" noProof="0" dirty="0"/>
                        <a:t>Toolbox:</a:t>
                      </a:r>
                      <a:r>
                        <a:rPr lang="en-GB" sz="1800" baseline="0" noProof="0" dirty="0"/>
                        <a:t> The Pump Sizing Tool</a:t>
                      </a:r>
                      <a:endParaRPr lang="en-GB" sz="1800" noProof="0" dirty="0"/>
                    </a:p>
                  </a:txBody>
                  <a:tcPr/>
                </a:tc>
                <a:tc>
                  <a:txBody>
                    <a:bodyPr/>
                    <a:lstStyle/>
                    <a:p>
                      <a:pPr algn="l"/>
                      <a:endParaRPr lang="en-US" sz="1800" noProof="0" dirty="0">
                        <a:solidFill>
                          <a:schemeClr val="tx1"/>
                        </a:solidFill>
                      </a:endParaRPr>
                    </a:p>
                  </a:txBody>
                  <a:tcPr/>
                </a:tc>
                <a:extLst>
                  <a:ext uri="{0D108BD9-81ED-4DB2-BD59-A6C34878D82A}">
                    <a16:rowId xmlns:a16="http://schemas.microsoft.com/office/drawing/2014/main" val="10009"/>
                  </a:ext>
                </a:extLst>
              </a:tr>
              <a:tr h="446855">
                <a:tc>
                  <a:txBody>
                    <a:bodyPr/>
                    <a:lstStyle/>
                    <a:p>
                      <a:pPr algn="l"/>
                      <a:r>
                        <a:rPr lang="en-US" sz="1800" noProof="0" dirty="0">
                          <a:solidFill>
                            <a:srgbClr val="FF0000"/>
                          </a:solidFill>
                        </a:rPr>
                        <a:t>01:20</a:t>
                      </a:r>
                    </a:p>
                  </a:txBody>
                  <a:tcPr/>
                </a:tc>
                <a:tc>
                  <a:txBody>
                    <a:bodyPr/>
                    <a:lstStyle/>
                    <a:p>
                      <a:pPr algn="l"/>
                      <a:r>
                        <a:rPr lang="en-GB" sz="1800" noProof="0" dirty="0"/>
                        <a:t>Homework</a:t>
                      </a:r>
                    </a:p>
                  </a:txBody>
                  <a:tcPr/>
                </a:tc>
                <a:tc>
                  <a:txBody>
                    <a:bodyPr/>
                    <a:lstStyle/>
                    <a:p>
                      <a:pPr algn="l"/>
                      <a:endParaRPr lang="en-US" sz="1800" noProof="0" dirty="0"/>
                    </a:p>
                  </a:txBody>
                  <a:tcPr/>
                </a:tc>
                <a:extLst>
                  <a:ext uri="{0D108BD9-81ED-4DB2-BD59-A6C34878D82A}">
                    <a16:rowId xmlns:a16="http://schemas.microsoft.com/office/drawing/2014/main" val="10010"/>
                  </a:ext>
                </a:extLst>
              </a:tr>
              <a:tr h="628680">
                <a:tc>
                  <a:txBody>
                    <a:bodyPr/>
                    <a:lstStyle/>
                    <a:p>
                      <a:pPr algn="l"/>
                      <a:r>
                        <a:rPr lang="en-US" sz="1800" noProof="0" dirty="0">
                          <a:solidFill>
                            <a:srgbClr val="FF0000"/>
                          </a:solidFill>
                        </a:rPr>
                        <a:t>01:30</a:t>
                      </a:r>
                    </a:p>
                  </a:txBody>
                  <a:tcPr/>
                </a:tc>
                <a:tc>
                  <a:txBody>
                    <a:bodyPr/>
                    <a:lstStyle/>
                    <a:p>
                      <a:pPr algn="l"/>
                      <a:r>
                        <a:rPr lang="en-GB" sz="1800" b="0" i="0" u="none" strike="noStrike" cap="none" spc="0" baseline="0" noProof="0" dirty="0">
                          <a:ln>
                            <a:noFill/>
                          </a:ln>
                          <a:solidFill>
                            <a:schemeClr val="dk1"/>
                          </a:solidFill>
                          <a:uFillTx/>
                          <a:latin typeface="+mn-lt"/>
                          <a:ea typeface="+mn-ea"/>
                          <a:cs typeface="+mn-cs"/>
                          <a:sym typeface="Calibri"/>
                        </a:rPr>
                        <a:t>Presentation of a SPIS project </a:t>
                      </a:r>
                      <a:endParaRPr lang="en-GB" sz="18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a:solidFill>
                            <a:srgbClr val="FF0000"/>
                          </a:solidFill>
                        </a:rPr>
                        <a:t>Insert the topic and the name of the participant (s) here (as agreed on during the last webinar)</a:t>
                      </a:r>
                    </a:p>
                  </a:txBody>
                  <a:tcPr/>
                </a:tc>
                <a:extLst>
                  <a:ext uri="{0D108BD9-81ED-4DB2-BD59-A6C34878D82A}">
                    <a16:rowId xmlns:a16="http://schemas.microsoft.com/office/drawing/2014/main" val="10011"/>
                  </a:ext>
                </a:extLst>
              </a:tr>
              <a:tr h="446855">
                <a:tc>
                  <a:txBody>
                    <a:bodyPr/>
                    <a:lstStyle/>
                    <a:p>
                      <a:pPr algn="l"/>
                      <a:r>
                        <a:rPr lang="en-US" sz="1800" noProof="0" dirty="0">
                          <a:solidFill>
                            <a:srgbClr val="FF0000"/>
                          </a:solidFill>
                        </a:rPr>
                        <a:t>01:45</a:t>
                      </a:r>
                    </a:p>
                  </a:txBody>
                  <a:tcPr/>
                </a:tc>
                <a:tc>
                  <a:txBody>
                    <a:bodyPr/>
                    <a:lstStyle/>
                    <a:p>
                      <a:pPr algn="l"/>
                      <a:r>
                        <a:rPr lang="en-GB" sz="1800" noProof="0" dirty="0"/>
                        <a:t>Farewell &amp; Outlook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a:solidFill>
                            <a:srgbClr val="FF0000"/>
                          </a:solidFill>
                        </a:rPr>
                        <a:t>Evaluation</a:t>
                      </a:r>
                      <a:r>
                        <a:rPr lang="en-GB" sz="1800" baseline="0" noProof="0" dirty="0">
                          <a:solidFill>
                            <a:srgbClr val="FF0000"/>
                          </a:solidFill>
                        </a:rPr>
                        <a:t>, next presentation</a:t>
                      </a:r>
                      <a:endParaRPr lang="en-GB" sz="1800" noProof="0" dirty="0">
                        <a:solidFill>
                          <a:srgbClr val="FF0000"/>
                        </a:solidFill>
                      </a:endParaRPr>
                    </a:p>
                  </a:txBody>
                  <a:tcPr/>
                </a:tc>
                <a:extLst>
                  <a:ext uri="{0D108BD9-81ED-4DB2-BD59-A6C34878D82A}">
                    <a16:rowId xmlns:a16="http://schemas.microsoft.com/office/drawing/2014/main" val="10012"/>
                  </a:ext>
                </a:extLst>
              </a:tr>
            </a:tbl>
          </a:graphicData>
        </a:graphic>
      </p:graphicFrame>
      <p:sp>
        <p:nvSpPr>
          <p:cNvPr id="3" name="TextBox 2"/>
          <p:cNvSpPr txBox="1"/>
          <p:nvPr/>
        </p:nvSpPr>
        <p:spPr>
          <a:xfrm flipH="1">
            <a:off x="1164770" y="4"/>
            <a:ext cx="11027229" cy="646329"/>
          </a:xfrm>
          <a:prstGeom prst="rect">
            <a:avLst/>
          </a:prstGeom>
          <a:solidFill>
            <a:srgbClr val="798B2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1"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mn-lt"/>
                <a:ea typeface="+mn-ea"/>
                <a:cs typeface="+mn-cs"/>
                <a:sym typeface="Calibri"/>
              </a:rPr>
              <a:t>Agenda Webinar III – Pump Sizing</a:t>
            </a:r>
            <a:r>
              <a:rPr kumimoji="0" lang="en-GB" sz="1800" b="1" i="0" u="none" strike="noStrike" cap="none" spc="0" normalizeH="0" dirty="0">
                <a:ln>
                  <a:noFill/>
                </a:ln>
                <a:solidFill>
                  <a:srgbClr val="000000"/>
                </a:solidFill>
                <a:effectLst/>
                <a:uFillTx/>
                <a:latin typeface="+mn-lt"/>
                <a:ea typeface="+mn-ea"/>
                <a:cs typeface="+mn-cs"/>
                <a:sym typeface="Calibri"/>
              </a:rPr>
              <a:t> </a:t>
            </a:r>
            <a:r>
              <a:rPr kumimoji="0" lang="en-GB" sz="1800" b="1" i="0" u="none" strike="noStrike" cap="none" spc="0" normalizeH="0" baseline="0" dirty="0">
                <a:ln>
                  <a:noFill/>
                </a:ln>
                <a:solidFill>
                  <a:srgbClr val="FF0000"/>
                </a:solidFill>
                <a:effectLst/>
                <a:uFillTx/>
                <a:latin typeface="+mn-lt"/>
                <a:ea typeface="+mn-ea"/>
                <a:cs typeface="+mn-cs"/>
                <a:sym typeface="Calibri"/>
              </a:rPr>
              <a:t>add time and date here </a:t>
            </a:r>
          </a:p>
        </p:txBody>
      </p:sp>
      <p:cxnSp>
        <p:nvCxnSpPr>
          <p:cNvPr id="5" name="Straight Connector 4"/>
          <p:cNvCxnSpPr/>
          <p:nvPr/>
        </p:nvCxnSpPr>
        <p:spPr>
          <a:xfrm>
            <a:off x="1164770" y="646333"/>
            <a:ext cx="11027230" cy="0"/>
          </a:xfrm>
          <a:prstGeom prst="lin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7" name="Straight Connector 6"/>
          <p:cNvCxnSpPr/>
          <p:nvPr/>
        </p:nvCxnSpPr>
        <p:spPr>
          <a:xfrm flipV="1">
            <a:off x="1164770" y="646332"/>
            <a:ext cx="0" cy="6211669"/>
          </a:xfrm>
          <a:prstGeom prst="lin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79196099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Objectives</a:t>
            </a:r>
            <a:endParaRPr lang="fr-FR" dirty="0"/>
          </a:p>
        </p:txBody>
      </p:sp>
      <p:sp>
        <p:nvSpPr>
          <p:cNvPr id="3" name="Text Placeholder 2"/>
          <p:cNvSpPr>
            <a:spLocks noGrp="1"/>
          </p:cNvSpPr>
          <p:nvPr>
            <p:ph type="body" idx="1"/>
          </p:nvPr>
        </p:nvSpPr>
        <p:spPr/>
        <p:txBody>
          <a:bodyPr/>
          <a:lstStyle/>
          <a:p>
            <a:r>
              <a:rPr lang="en-US" dirty="0"/>
              <a:t>Relevant background information on the components of Solar Powered Irrigation Systems and plan their application</a:t>
            </a:r>
          </a:p>
          <a:p>
            <a:r>
              <a:rPr lang="en-US" dirty="0"/>
              <a:t>Emphasis will be on the use of the most important 	Excel tools in the SPIS-toolbox </a:t>
            </a:r>
            <a:endParaRPr lang="de-DE" dirty="0"/>
          </a:p>
          <a:p>
            <a:r>
              <a:rPr lang="en-US" dirty="0"/>
              <a:t>Hands-on guidance to end-users, but also policy makers and financiers</a:t>
            </a:r>
            <a:endParaRPr lang="fr-FR" dirty="0"/>
          </a:p>
        </p:txBody>
      </p:sp>
    </p:spTree>
    <p:extLst>
      <p:ext uri="{BB962C8B-B14F-4D97-AF65-F5344CB8AC3E}">
        <p14:creationId xmlns:p14="http://schemas.microsoft.com/office/powerpoint/2010/main" val="99547367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r>
              <a:rPr lang="fr-FR" dirty="0"/>
              <a:t> of Webinar III</a:t>
            </a:r>
          </a:p>
        </p:txBody>
      </p:sp>
      <p:sp>
        <p:nvSpPr>
          <p:cNvPr id="3" name="Text Placeholder 2"/>
          <p:cNvSpPr>
            <a:spLocks noGrp="1"/>
          </p:cNvSpPr>
          <p:nvPr>
            <p:ph type="body" idx="1"/>
          </p:nvPr>
        </p:nvSpPr>
        <p:spPr/>
        <p:txBody>
          <a:bodyPr>
            <a:normAutofit/>
          </a:bodyPr>
          <a:lstStyle/>
          <a:p>
            <a:r>
              <a:rPr lang="en-GB" dirty="0"/>
              <a:t>Participants know the characteristics of different types of pumps and how they work, emphasis on centrifugal pumps.</a:t>
            </a:r>
          </a:p>
          <a:p>
            <a:pPr marL="0" indent="0">
              <a:buNone/>
            </a:pPr>
            <a:endParaRPr lang="en-GB" dirty="0"/>
          </a:p>
          <a:p>
            <a:r>
              <a:rPr lang="en-GB" dirty="0"/>
              <a:t>Participants are familiar with the Pump Sizing Tool and how to use it to determine pump type and size.</a:t>
            </a:r>
          </a:p>
        </p:txBody>
      </p:sp>
    </p:spTree>
    <p:extLst>
      <p:ext uri="{BB962C8B-B14F-4D97-AF65-F5344CB8AC3E}">
        <p14:creationId xmlns:p14="http://schemas.microsoft.com/office/powerpoint/2010/main" val="171797933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Who</a:t>
            </a:r>
            <a:r>
              <a:rPr lang="fr-FR" dirty="0"/>
              <a:t> </a:t>
            </a:r>
            <a:r>
              <a:rPr lang="fr-FR" dirty="0" err="1"/>
              <a:t>is</a:t>
            </a:r>
            <a:r>
              <a:rPr lang="fr-FR" dirty="0"/>
              <a:t> online?</a:t>
            </a:r>
          </a:p>
        </p:txBody>
      </p:sp>
      <p:sp>
        <p:nvSpPr>
          <p:cNvPr id="3" name="Text Placeholder 2"/>
          <p:cNvSpPr>
            <a:spLocks noGrp="1"/>
          </p:cNvSpPr>
          <p:nvPr>
            <p:ph type="body" idx="1"/>
          </p:nvPr>
        </p:nvSpPr>
        <p:spPr/>
        <p:txBody>
          <a:bodyPr/>
          <a:lstStyle/>
          <a:p>
            <a:pPr>
              <a:buFont typeface="Arial" charset="0"/>
              <a:buChar char="•"/>
            </a:pPr>
            <a:r>
              <a:rPr lang="en-GB" dirty="0"/>
              <a:t>Please tell us very briefly </a:t>
            </a:r>
            <a:r>
              <a:rPr lang="en-GB" i="1" dirty="0"/>
              <a:t>(in not more than 30 sec)</a:t>
            </a:r>
          </a:p>
          <a:p>
            <a:pPr lvl="1">
              <a:buFont typeface="Wingdings" charset="2"/>
              <a:buChar char="Ø"/>
            </a:pPr>
            <a:r>
              <a:rPr lang="en-GB" dirty="0"/>
              <a:t> What was important for you in the last webinar</a:t>
            </a:r>
          </a:p>
          <a:p>
            <a:pPr lvl="1">
              <a:buFont typeface="Wingdings" charset="2"/>
              <a:buChar char="Ø"/>
            </a:pPr>
            <a:r>
              <a:rPr lang="en-GB" dirty="0"/>
              <a:t> What happened since the last meeting</a:t>
            </a:r>
          </a:p>
        </p:txBody>
      </p:sp>
    </p:spTree>
    <p:extLst>
      <p:ext uri="{BB962C8B-B14F-4D97-AF65-F5344CB8AC3E}">
        <p14:creationId xmlns:p14="http://schemas.microsoft.com/office/powerpoint/2010/main" val="5215555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8439"/>
          <a:stretch/>
        </p:blipFill>
        <p:spPr>
          <a:xfrm>
            <a:off x="1114697" y="0"/>
            <a:ext cx="11181805" cy="6840000"/>
          </a:xfrm>
          <a:prstGeom prst="rect">
            <a:avLst/>
          </a:prstGeom>
        </p:spPr>
      </p:pic>
    </p:spTree>
    <p:extLst>
      <p:ext uri="{BB962C8B-B14F-4D97-AF65-F5344CB8AC3E}">
        <p14:creationId xmlns:p14="http://schemas.microsoft.com/office/powerpoint/2010/main" val="152947603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Homework</a:t>
            </a:r>
            <a:r>
              <a:rPr lang="fr-FR" dirty="0"/>
              <a:t> II</a:t>
            </a:r>
          </a:p>
        </p:txBody>
      </p:sp>
      <p:pic>
        <p:nvPicPr>
          <p:cNvPr id="5" name="Grafik 5" descr="Ein Bild, das Text enthält.&#10;&#10;Automatisch generierte Beschreibung">
            <a:extLst>
              <a:ext uri="{FF2B5EF4-FFF2-40B4-BE49-F238E27FC236}">
                <a16:creationId xmlns:a16="http://schemas.microsoft.com/office/drawing/2014/main" id="{0DA89FBB-BE5C-1F40-9E74-07746F90A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339" y="2333758"/>
            <a:ext cx="10903716" cy="3490571"/>
          </a:xfrm>
          <a:prstGeom prst="rect">
            <a:avLst/>
          </a:prstGeom>
        </p:spPr>
      </p:pic>
    </p:spTree>
    <p:extLst>
      <p:ext uri="{BB962C8B-B14F-4D97-AF65-F5344CB8AC3E}">
        <p14:creationId xmlns:p14="http://schemas.microsoft.com/office/powerpoint/2010/main" val="1199216195"/>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3072</Words>
  <Application>Microsoft Macintosh PowerPoint</Application>
  <PresentationFormat>Breitbild</PresentationFormat>
  <Paragraphs>258</Paragraphs>
  <Slides>26</Slides>
  <Notes>20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26</vt:i4>
      </vt:variant>
    </vt:vector>
  </HeadingPairs>
  <TitlesOfParts>
    <vt:vector size="32" baseType="lpstr">
      <vt:lpstr>Arial</vt:lpstr>
      <vt:lpstr>Arial Hebrew Scholar</vt:lpstr>
      <vt:lpstr>Calibri</vt:lpstr>
      <vt:lpstr>Calibri Light</vt:lpstr>
      <vt:lpstr>Wingdings</vt:lpstr>
      <vt:lpstr>Office Theme</vt:lpstr>
      <vt:lpstr>SPIS Training</vt:lpstr>
      <vt:lpstr>PowerPoint-Präsentation</vt:lpstr>
      <vt:lpstr>Introduction to the Webinar-series</vt:lpstr>
      <vt:lpstr>PowerPoint-Präsentation</vt:lpstr>
      <vt:lpstr>General Objectives</vt:lpstr>
      <vt:lpstr>Objectives of Webinar III</vt:lpstr>
      <vt:lpstr>Who is online?</vt:lpstr>
      <vt:lpstr>PowerPoint-Präsentation</vt:lpstr>
      <vt:lpstr>Homework II</vt:lpstr>
      <vt:lpstr>Homework II – Solution</vt:lpstr>
      <vt:lpstr>Homework II</vt:lpstr>
      <vt:lpstr>Poll 1: What can you say so far about the course?</vt:lpstr>
      <vt:lpstr>PowerPoint-Präsentation</vt:lpstr>
      <vt:lpstr>Ice-Breaker</vt:lpstr>
      <vt:lpstr>PowerPoint-Präsentation</vt:lpstr>
      <vt:lpstr>The toolbox – an overview</vt:lpstr>
      <vt:lpstr>CCC Kenya &amp; Pump Sizing Tool</vt:lpstr>
      <vt:lpstr>Solar pump basics: Presentation</vt:lpstr>
      <vt:lpstr>Videos</vt:lpstr>
      <vt:lpstr>Poll 2: Test question</vt:lpstr>
      <vt:lpstr>Poll 3: Test question</vt:lpstr>
      <vt:lpstr>Poll 4: Test question</vt:lpstr>
      <vt:lpstr>Homework</vt:lpstr>
      <vt:lpstr>Presentation</vt:lpstr>
      <vt:lpstr>PowerPoint-Präsentation</vt:lpstr>
      <vt:lpstr>WATER &amp; ENERGY FOR FOOD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SPIS Toolbox</dc:title>
  <cp:lastModifiedBy>hansfhartung@googlemail.com</cp:lastModifiedBy>
  <cp:revision>105</cp:revision>
  <dcterms:modified xsi:type="dcterms:W3CDTF">2020-11-25T09:56:45Z</dcterms:modified>
</cp:coreProperties>
</file>