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2" r:id="rId2"/>
    <p:sldId id="263" r:id="rId3"/>
    <p:sldId id="264" r:id="rId4"/>
    <p:sldId id="265" r:id="rId5"/>
    <p:sldId id="266" r:id="rId6"/>
    <p:sldId id="267" r:id="rId7"/>
    <p:sldId id="268" r:id="rId8"/>
    <p:sldId id="278" r:id="rId9"/>
    <p:sldId id="281" r:id="rId10"/>
    <p:sldId id="282" r:id="rId11"/>
    <p:sldId id="283" r:id="rId12"/>
    <p:sldId id="269" r:id="rId13"/>
    <p:sldId id="279" r:id="rId14"/>
    <p:sldId id="284" r:id="rId15"/>
    <p:sldId id="285" r:id="rId16"/>
    <p:sldId id="270" r:id="rId17"/>
    <p:sldId id="286" r:id="rId18"/>
    <p:sldId id="287" r:id="rId19"/>
    <p:sldId id="288" r:id="rId20"/>
    <p:sldId id="289" r:id="rId21"/>
    <p:sldId id="280" r:id="rId22"/>
    <p:sldId id="271" r:id="rId23"/>
    <p:sldId id="274" r:id="rId24"/>
    <p:sldId id="276" r:id="rId25"/>
    <p:sldId id="290" r:id="rId26"/>
    <p:sldId id="260" r:id="rId27"/>
    <p:sldId id="273"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neider, Janna GIZ" initials="SJG"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8"/>
    <p:restoredTop sz="68844"/>
  </p:normalViewPr>
  <p:slideViewPr>
    <p:cSldViewPr snapToGrid="0" snapToObjects="1">
      <p:cViewPr varScale="1">
        <p:scale>
          <a:sx n="86" d="100"/>
          <a:sy n="86" d="100"/>
        </p:scale>
        <p:origin x="23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1143000" y="685800"/>
            <a:ext cx="4572000" cy="3429000"/>
          </a:xfrm>
          <a:prstGeom prst="rect">
            <a:avLst/>
          </a:prstGeom>
        </p:spPr>
        <p:txBody>
          <a:bodyPr/>
          <a:lstStyle/>
          <a:p>
            <a:endParaRPr/>
          </a:p>
        </p:txBody>
      </p:sp>
      <p:sp>
        <p:nvSpPr>
          <p:cNvPr id="133" name="Shape 13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d_iD5PLgr0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nM--P4Td-C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afternoon and  Welcome to our Webinar Series on Solar Powered Irrigation Systems (SPIS) for trainers. It presents the most important tools to design and operate pumping systems and irrigation equipment that utilize solar energy, and to assess whether solar powered irrigation is feasible and applicable in different contexts.</a:t>
            </a:r>
          </a:p>
          <a:p>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emphasis is on collaboration between you as participants and between participants and trainers. We will try to make the webinars as lively as possible, although we are aware that a face-to-face workshop is certainly a better solution. Nevertheless, we try to use a lot of collaborative instruments such as polls and working groups, discussion forums, question and answer possibilities, etc.</a:t>
            </a:r>
          </a:p>
          <a:p>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Naturally, you as participants will be able to widen your background of solar powered small-scale irrigation, which will not come only from the trainers but also from your fellow participants. We will therefore try to involve you as well as presenters in the webinars so that at least some of you will have the opportunity to present specific aspects of your work in SPIS.</a:t>
            </a:r>
          </a:p>
          <a:p>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few words on SPIS:</a:t>
            </a:r>
            <a:endParaRPr lang="de-DE"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Irrigation is among the measures that can improve yields, reduce vulnerability to changing rainfall patterns, and enable multiple cropping practices. Although expanding, land area under irrigation nevertheless represents a marginal share of total cultivated area, especially in sub-Saharan Africa, where only 5% of farmland is irrigated. Affordable, reliable and environmentally sustainable energy is a vital input for delivering irrigation services.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Solar-powered water technologies are increasingly in demand, as they can provide a cost-effective solution to increase agricultural productivity. Access to water for irrigation is key to many small- scale farmers in order to sustain their livelihoods and food security. Running such irrigation systems is still extremely challenging. In the absence of a reliable electricity supply, farmers often resort to diesel-based pumping systems. These systems create high operating costs, often experience service gaps, contribute to greenhouse gas emissions, and contribute to the energy bill in countries that do not produce such fuels.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Renewable energy options, and in particular solar power, seem a very promising solution for sustainable small- scale agriculture in regions with high solar insulation like Eastern Africa, given its environmental advantages, low maintenance, and decreasing investment costs. However, knowledge of the technology itself, its feasibility, appropriateness and potential for up-scaling is often lacking.</a:t>
            </a: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we also must be aware that there are also risks with SPIS, especially if we look at the water balance in a watershed and see the risk of groundwater overuse. Therefore, we always have to see the advantages but as well the risks associated – the webinars want to make you aware of the risks as well.</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as participants, we encourage you to actively engage in discussions and contribute with your own experiences and knowledge on solar technology and initiatives in your respective countries. Our experience is that the exchange between you participants of different countries is often the highlight of such webinars.</a:t>
            </a:r>
          </a:p>
        </p:txBody>
      </p:sp>
    </p:spTree>
    <p:extLst>
      <p:ext uri="{BB962C8B-B14F-4D97-AF65-F5344CB8AC3E}">
        <p14:creationId xmlns:p14="http://schemas.microsoft.com/office/powerpoint/2010/main" val="193811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Proposal: Single choice</a:t>
            </a:r>
          </a:p>
          <a:p>
            <a:r>
              <a:rPr lang="en-GB" noProof="0" dirty="0"/>
              <a:t>You may use a </a:t>
            </a:r>
            <a:r>
              <a:rPr lang="en-GB" b="1" noProof="0" dirty="0"/>
              <a:t>poll system depending on the platform you use:</a:t>
            </a:r>
          </a:p>
          <a:p>
            <a:endParaRPr lang="en-GB" b="1" noProof="0" dirty="0"/>
          </a:p>
          <a:p>
            <a:r>
              <a:rPr lang="en-GB" b="1" noProof="0" dirty="0"/>
              <a:t>Zoom: </a:t>
            </a:r>
            <a:r>
              <a:rPr lang="en-GB" noProof="0" dirty="0"/>
              <a:t>Polls are integrated into the platform – you can prepare the questions in advance</a:t>
            </a:r>
          </a:p>
          <a:p>
            <a:endParaRPr lang="en-GB" noProof="0" dirty="0"/>
          </a:p>
          <a:p>
            <a:r>
              <a:rPr lang="en-GB" b="1" noProof="0" dirty="0"/>
              <a:t>MS TEAMS (GIZ version):</a:t>
            </a:r>
            <a:r>
              <a:rPr lang="en-GB" b="1" baseline="0" noProof="0" dirty="0"/>
              <a:t> </a:t>
            </a:r>
            <a:r>
              <a:rPr lang="en-GB" baseline="0" noProof="0" dirty="0"/>
              <a:t>If MS Teams is provided by GIZ, polls are not available. You must either use a external tool (SliDo) </a:t>
            </a:r>
            <a:r>
              <a:rPr lang="en-GB" b="1" baseline="0" noProof="0" dirty="0"/>
              <a:t>or</a:t>
            </a:r>
            <a:r>
              <a:rPr lang="en-GB" baseline="0" noProof="0" dirty="0"/>
              <a:t> provide the question as a </a:t>
            </a:r>
            <a:r>
              <a:rPr lang="en-GB" b="1" baseline="0" noProof="0" dirty="0"/>
              <a:t>hand-out</a:t>
            </a:r>
            <a:r>
              <a:rPr lang="en-GB" baseline="0" noProof="0" dirty="0"/>
              <a:t> (prepare in advance) and ask participants to print, mark their choice and hold it into the camera. </a:t>
            </a:r>
          </a:p>
          <a:p>
            <a:r>
              <a:rPr lang="en-GB" baseline="0" noProof="0" dirty="0"/>
              <a:t>Ask participant s to give their answers in the Chat</a:t>
            </a:r>
          </a:p>
          <a:p>
            <a:endParaRPr lang="en-GB" noProof="0" dirty="0"/>
          </a:p>
          <a:p>
            <a:r>
              <a:rPr lang="en-GB" noProof="0" dirty="0"/>
              <a:t>Explain poll, show results when the poll is still on and comment the result; give participants the chance to comment on their answers, if they want to</a:t>
            </a:r>
          </a:p>
          <a:p>
            <a:endParaRPr lang="fr-FR" dirty="0"/>
          </a:p>
        </p:txBody>
      </p:sp>
    </p:spTree>
    <p:extLst>
      <p:ext uri="{BB962C8B-B14F-4D97-AF65-F5344CB8AC3E}">
        <p14:creationId xmlns:p14="http://schemas.microsoft.com/office/powerpoint/2010/main" val="351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noProof="0" dirty="0"/>
              <a:t>Explain how group work could be depending on your choice:</a:t>
            </a:r>
          </a:p>
          <a:p>
            <a:endParaRPr lang="en-GB" noProof="0" dirty="0"/>
          </a:p>
          <a:p>
            <a:r>
              <a:rPr lang="en-GB" b="1" noProof="0" dirty="0" err="1"/>
              <a:t>Conceptboard</a:t>
            </a:r>
            <a:r>
              <a:rPr lang="en-GB" b="1" noProof="0" dirty="0"/>
              <a:t>: </a:t>
            </a:r>
            <a:r>
              <a:rPr lang="en-GB" baseline="0" noProof="0" dirty="0" err="1"/>
              <a:t>Conceptboard</a:t>
            </a:r>
            <a:r>
              <a:rPr lang="en-GB" baseline="0" noProof="0" dirty="0"/>
              <a:t> is integrated into MS Teams. Prepare the different groups (Bingo) in advance and implement into MS Teams-group.</a:t>
            </a:r>
          </a:p>
          <a:p>
            <a:r>
              <a:rPr lang="en-GB" baseline="0" noProof="0" dirty="0"/>
              <a:t>The </a:t>
            </a:r>
            <a:r>
              <a:rPr lang="en-GB" baseline="0" noProof="0" dirty="0" err="1"/>
              <a:t>conceptboard</a:t>
            </a:r>
            <a:r>
              <a:rPr lang="en-GB" baseline="0" noProof="0" dirty="0"/>
              <a:t> must be licenced – Licence information by GIZ</a:t>
            </a:r>
          </a:p>
          <a:p>
            <a:endParaRPr lang="en-GB" baseline="0" noProof="0" dirty="0"/>
          </a:p>
          <a:p>
            <a:r>
              <a:rPr lang="en-GB" b="1" baseline="0" noProof="0" dirty="0"/>
              <a:t>Working groups</a:t>
            </a:r>
            <a:r>
              <a:rPr lang="en-GB" baseline="0" noProof="0" dirty="0"/>
              <a:t>: </a:t>
            </a:r>
            <a:r>
              <a:rPr lang="en-GB" noProof="0" dirty="0"/>
              <a:t>Refer to the video (</a:t>
            </a:r>
            <a:r>
              <a:rPr lang="en-GB" noProof="0" dirty="0" err="1"/>
              <a:t>Podio</a:t>
            </a:r>
            <a:r>
              <a:rPr lang="en-GB" noProof="0" dirty="0"/>
              <a:t> – Pilot Webinar 5 </a:t>
            </a:r>
            <a:r>
              <a:rPr lang="en-GB" sz="1200" b="0" i="0" u="none" strike="noStrike" noProof="0" dirty="0">
                <a:effectLst/>
                <a:latin typeface="+mn-lt"/>
                <a:ea typeface="+mn-ea"/>
                <a:cs typeface="+mn-cs"/>
                <a:sym typeface="Calibri"/>
                <a:hlinkClick r:id="rId3"/>
              </a:rPr>
              <a:t>How to use Breakout Rooms in Microsoft Teams</a:t>
            </a:r>
            <a:r>
              <a:rPr lang="en-GB" sz="1200" b="0" i="0" u="none" strike="noStrike" noProof="0" dirty="0">
                <a:effectLst/>
                <a:latin typeface="+mn-lt"/>
                <a:ea typeface="+mn-ea"/>
                <a:cs typeface="+mn-cs"/>
                <a:sym typeface="Calibri"/>
              </a:rPr>
              <a:t>)</a:t>
            </a:r>
          </a:p>
          <a:p>
            <a:endParaRPr lang="en-GB" sz="1200" b="0" i="0" u="none" strike="noStrike" noProof="0" dirty="0">
              <a:effectLst/>
              <a:latin typeface="+mn-lt"/>
              <a:ea typeface="+mn-ea"/>
              <a:cs typeface="+mn-cs"/>
              <a:sym typeface="Calibri"/>
            </a:endParaRPr>
          </a:p>
          <a:p>
            <a:r>
              <a:rPr lang="en-GB" sz="1200" b="0" i="0" u="none" strike="noStrike" noProof="0" dirty="0">
                <a:effectLst/>
                <a:latin typeface="+mn-lt"/>
                <a:ea typeface="+mn-ea"/>
                <a:cs typeface="+mn-cs"/>
                <a:sym typeface="Calibri"/>
              </a:rPr>
              <a:t>There are several possibilities:</a:t>
            </a:r>
          </a:p>
          <a:p>
            <a:pPr marL="171450" indent="-171450">
              <a:buFont typeface="Arial" panose="020B0604020202020204" pitchFamily="34" charset="0"/>
              <a:buChar char="•"/>
            </a:pPr>
            <a:r>
              <a:rPr lang="en-GB" sz="1200" b="0" i="0" u="none" strike="noStrike" noProof="0" dirty="0">
                <a:effectLst/>
                <a:latin typeface="+mn-lt"/>
                <a:ea typeface="+mn-ea"/>
                <a:cs typeface="+mn-cs"/>
                <a:sym typeface="Calibri"/>
              </a:rPr>
              <a:t>You can give each group some pictures (from Handout 2.3) and they have to find the correct term.</a:t>
            </a:r>
          </a:p>
          <a:p>
            <a:pPr marL="171450" indent="-171450">
              <a:buFont typeface="Arial" panose="020B0604020202020204" pitchFamily="34" charset="0"/>
              <a:buChar char="•"/>
            </a:pPr>
            <a:r>
              <a:rPr lang="en-GB" sz="1200" b="0" i="0" u="none" strike="noStrike" noProof="0" dirty="0">
                <a:effectLst/>
                <a:latin typeface="+mn-lt"/>
                <a:ea typeface="+mn-ea"/>
                <a:cs typeface="+mn-cs"/>
                <a:sym typeface="Calibri"/>
              </a:rPr>
              <a:t>You prepare the </a:t>
            </a:r>
            <a:r>
              <a:rPr lang="en-GB" sz="1200" b="0" i="0" u="none" strike="noStrike" noProof="0" dirty="0" err="1">
                <a:effectLst/>
                <a:latin typeface="+mn-lt"/>
                <a:ea typeface="+mn-ea"/>
                <a:cs typeface="+mn-cs"/>
                <a:sym typeface="Calibri"/>
              </a:rPr>
              <a:t>conceptboard</a:t>
            </a:r>
            <a:r>
              <a:rPr lang="en-GB" sz="1200" b="0" i="0" u="none" strike="noStrike" noProof="0" dirty="0">
                <a:effectLst/>
                <a:latin typeface="+mn-lt"/>
                <a:ea typeface="+mn-ea"/>
                <a:cs typeface="+mn-cs"/>
                <a:sym typeface="Calibri"/>
              </a:rPr>
              <a:t> (example in the next but one slide) with the pictures and terms and participants move the correct term into the picture</a:t>
            </a:r>
          </a:p>
          <a:p>
            <a:pPr marL="171450" indent="-171450">
              <a:buFont typeface="Arial" panose="020B0604020202020204" pitchFamily="34" charset="0"/>
              <a:buChar char="•"/>
            </a:pPr>
            <a:r>
              <a:rPr lang="en-GB" sz="1200" b="0" i="0" u="none" strike="noStrike" noProof="0" dirty="0">
                <a:effectLst/>
                <a:latin typeface="+mn-lt"/>
                <a:ea typeface="+mn-ea"/>
                <a:cs typeface="+mn-cs"/>
                <a:sym typeface="Calibri"/>
              </a:rPr>
              <a:t>If group work would get too difficult, you can show one picture (from Handout 2.3) after the other and participants have to name one of the terms that fits</a:t>
            </a:r>
          </a:p>
          <a:p>
            <a:endParaRPr lang="en-GB" noProof="0"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31526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Handout 2.3. shows 24 pictures connected to SPIS. Handout 2.4 shows the terms which have to be used in the Bingo</a:t>
            </a:r>
          </a:p>
          <a:p>
            <a:endParaRPr lang="en-GB" noProof="0" dirty="0"/>
          </a:p>
          <a:p>
            <a:r>
              <a:rPr lang="en-GB" noProof="0" dirty="0"/>
              <a:t>Demonstrate how it works in the next slides.</a:t>
            </a:r>
          </a:p>
        </p:txBody>
      </p:sp>
    </p:spTree>
    <p:extLst>
      <p:ext uri="{BB962C8B-B14F-4D97-AF65-F5344CB8AC3E}">
        <p14:creationId xmlns:p14="http://schemas.microsoft.com/office/powerpoint/2010/main" val="599497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aseline="0" noProof="0" dirty="0"/>
              <a:t>When using MS Teams: </a:t>
            </a:r>
            <a:r>
              <a:rPr lang="en-GB" baseline="0" noProof="0" dirty="0" err="1"/>
              <a:t>Conceptboard</a:t>
            </a:r>
            <a:r>
              <a:rPr lang="en-GB" baseline="0" noProof="0" dirty="0"/>
              <a:t> is integrated into MS Teams. Prepare the different groups (Bingo) in advance and implement into MS Teams-group.</a:t>
            </a:r>
          </a:p>
          <a:p>
            <a:r>
              <a:rPr lang="en-GB" baseline="0" noProof="0" dirty="0"/>
              <a:t>The </a:t>
            </a:r>
            <a:r>
              <a:rPr lang="en-GB" baseline="0" noProof="0" dirty="0" err="1"/>
              <a:t>conceptboard</a:t>
            </a:r>
            <a:r>
              <a:rPr lang="en-GB" baseline="0" noProof="0" dirty="0"/>
              <a:t> must be licenced – Licence information by GIZ</a:t>
            </a:r>
            <a:endParaRPr lang="en-GB" noProof="0" dirty="0"/>
          </a:p>
        </p:txBody>
      </p:sp>
    </p:spTree>
    <p:extLst>
      <p:ext uri="{BB962C8B-B14F-4D97-AF65-F5344CB8AC3E}">
        <p14:creationId xmlns:p14="http://schemas.microsoft.com/office/powerpoint/2010/main" val="1957968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noProof="0" dirty="0"/>
              <a:t>You will find the handout 2.3 Photos for the SPIS Bingo with pictures like the one here and there is the handout 2.4 with the different terms that match with the pictures. </a:t>
            </a:r>
          </a:p>
          <a:p>
            <a:pPr marL="0" marR="0" indent="0" defTabSz="914400" eaLnBrk="1" fontAlgn="auto" latinLnBrk="0" hangingPunct="1">
              <a:lnSpc>
                <a:spcPct val="100000"/>
              </a:lnSpc>
              <a:spcBef>
                <a:spcPts val="0"/>
              </a:spcBef>
              <a:spcAft>
                <a:spcPts val="0"/>
              </a:spcAft>
              <a:buClrTx/>
              <a:buSzTx/>
              <a:buFontTx/>
              <a:buNone/>
              <a:tabLst/>
              <a:defRPr/>
            </a:pPr>
            <a:r>
              <a:rPr lang="en-US" noProof="0" dirty="0"/>
              <a:t>The task is to match each picture with one of the terms in the Bingo sheet (Handout 2.4). The result will be a table as indicated on</a:t>
            </a:r>
            <a:r>
              <a:rPr lang="en-US" baseline="0" noProof="0" dirty="0"/>
              <a:t> </a:t>
            </a:r>
            <a:r>
              <a:rPr lang="en-US" noProof="0" dirty="0"/>
              <a:t>the next slide</a:t>
            </a:r>
          </a:p>
          <a:p>
            <a:endParaRPr lang="en-US" noProof="0" dirty="0"/>
          </a:p>
        </p:txBody>
      </p:sp>
    </p:spTree>
    <p:extLst>
      <p:ext uri="{BB962C8B-B14F-4D97-AF65-F5344CB8AC3E}">
        <p14:creationId xmlns:p14="http://schemas.microsoft.com/office/powerpoint/2010/main" val="32226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You look at picture one of handout 2.3 and find the suitable term for it. Your table will go up to 24, we have only put 6 here to make the task clearer. I hope this is understood by now?</a:t>
            </a:r>
          </a:p>
        </p:txBody>
      </p:sp>
    </p:spTree>
    <p:extLst>
      <p:ext uri="{BB962C8B-B14F-4D97-AF65-F5344CB8AC3E}">
        <p14:creationId xmlns:p14="http://schemas.microsoft.com/office/powerpoint/2010/main" val="867778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e-NP" noProof="0" dirty="0"/>
              <a:t>Ask which group wants to present. Make sure that their file can be shown and one of them gets the right to talk (microphone unmuted)</a:t>
            </a:r>
            <a:r>
              <a:rPr lang="ne-NP" baseline="0" noProof="0" dirty="0"/>
              <a:t> and the right to share monitors</a:t>
            </a:r>
            <a:endParaRPr lang="ne-NP" noProof="0" dirty="0"/>
          </a:p>
        </p:txBody>
      </p:sp>
    </p:spTree>
    <p:extLst>
      <p:ext uri="{BB962C8B-B14F-4D97-AF65-F5344CB8AC3E}">
        <p14:creationId xmlns:p14="http://schemas.microsoft.com/office/powerpoint/2010/main" val="301660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Proposal: Single choice</a:t>
            </a:r>
          </a:p>
          <a:p>
            <a:r>
              <a:rPr lang="en-GB" noProof="0" dirty="0"/>
              <a:t>You may use a </a:t>
            </a:r>
            <a:r>
              <a:rPr lang="en-GB" b="1" noProof="0" dirty="0"/>
              <a:t>poll system depending on the platform you use:</a:t>
            </a:r>
          </a:p>
          <a:p>
            <a:endParaRPr lang="en-GB" b="1" noProof="0" dirty="0"/>
          </a:p>
          <a:p>
            <a:r>
              <a:rPr lang="en-GB" b="1" noProof="0" dirty="0"/>
              <a:t>Zoom: </a:t>
            </a:r>
            <a:r>
              <a:rPr lang="en-GB" noProof="0" dirty="0"/>
              <a:t>Polls are integrated into the platform – you can prepare the questions in advance</a:t>
            </a:r>
          </a:p>
          <a:p>
            <a:endParaRPr lang="en-GB" noProof="0" dirty="0"/>
          </a:p>
          <a:p>
            <a:r>
              <a:rPr lang="en-GB" b="1" noProof="0" dirty="0"/>
              <a:t>MS TEAMS (GIZ version):</a:t>
            </a:r>
            <a:r>
              <a:rPr lang="en-GB" b="1" baseline="0" noProof="0" dirty="0"/>
              <a:t> </a:t>
            </a:r>
            <a:r>
              <a:rPr lang="en-GB" baseline="0" noProof="0" dirty="0"/>
              <a:t>If </a:t>
            </a:r>
            <a:r>
              <a:rPr lang="en-GB" baseline="0" noProof="0" dirty="0" err="1"/>
              <a:t>MSTeams</a:t>
            </a:r>
            <a:r>
              <a:rPr lang="en-GB" baseline="0" noProof="0" dirty="0"/>
              <a:t> is provided by GIZ, </a:t>
            </a:r>
            <a:r>
              <a:rPr lang="en-GB" baseline="0" noProof="0" dirty="0" err="1"/>
              <a:t>pollsare</a:t>
            </a:r>
            <a:r>
              <a:rPr lang="en-GB" baseline="0" noProof="0" dirty="0"/>
              <a:t> not available. You must either use a external tool (SliDo) </a:t>
            </a:r>
            <a:r>
              <a:rPr lang="en-GB" b="1" baseline="0" noProof="0" dirty="0"/>
              <a:t>or</a:t>
            </a:r>
            <a:r>
              <a:rPr lang="en-GB" baseline="0" noProof="0" dirty="0"/>
              <a:t> provide the question as a </a:t>
            </a:r>
            <a:r>
              <a:rPr lang="en-GB" b="1" baseline="0" noProof="0" dirty="0"/>
              <a:t>hand-out</a:t>
            </a:r>
            <a:r>
              <a:rPr lang="en-GB" baseline="0" noProof="0" dirty="0"/>
              <a:t> (prepare in advance) and ask participants to print, mark their choice and hold it into the camera. </a:t>
            </a:r>
          </a:p>
          <a:p>
            <a:r>
              <a:rPr lang="en-GB" baseline="0" noProof="0" dirty="0"/>
              <a:t>Ask participant s to give their answers in the Chat</a:t>
            </a:r>
          </a:p>
          <a:p>
            <a:endParaRPr lang="en-GB" noProof="0" dirty="0"/>
          </a:p>
          <a:p>
            <a:r>
              <a:rPr lang="en-GB" noProof="0" dirty="0"/>
              <a:t>Explain poll, show results when the poll is still on and comment the result; give participants the chance to comment on their answers, if they want to.</a:t>
            </a:r>
          </a:p>
          <a:p>
            <a:pPr marL="0" marR="0" indent="0" defTabSz="914400" eaLnBrk="1" fontAlgn="auto" latinLnBrk="0" hangingPunct="1">
              <a:lnSpc>
                <a:spcPct val="100000"/>
              </a:lnSpc>
              <a:spcBef>
                <a:spcPts val="0"/>
              </a:spcBef>
              <a:spcAft>
                <a:spcPts val="0"/>
              </a:spcAft>
              <a:buClrTx/>
              <a:buSzTx/>
              <a:buFontTx/>
              <a:buNone/>
              <a:tabLst/>
              <a:defRPr/>
            </a:pPr>
            <a:r>
              <a:rPr lang="en-GB" dirty="0"/>
              <a:t>Participants can raise their hands or write into the chat – depending on the webinar software used.</a:t>
            </a:r>
          </a:p>
          <a:p>
            <a:endParaRPr lang="en-GB" noProof="0" dirty="0"/>
          </a:p>
          <a:p>
            <a:endParaRPr lang="en-GB" dirty="0"/>
          </a:p>
        </p:txBody>
      </p:sp>
    </p:spTree>
    <p:extLst>
      <p:ext uri="{BB962C8B-B14F-4D97-AF65-F5344CB8AC3E}">
        <p14:creationId xmlns:p14="http://schemas.microsoft.com/office/powerpoint/2010/main" val="1834731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noProof="0" dirty="0"/>
              <a:t>Show the start page</a:t>
            </a:r>
          </a:p>
          <a:p>
            <a:r>
              <a:rPr lang="en-AU" noProof="0" dirty="0"/>
              <a:t>Today we want to look at the module „Safeguard Water“ and the  Water Requirement Tool. It is also available as Handout2.1</a:t>
            </a:r>
          </a:p>
          <a:p>
            <a:endParaRPr lang="en-AU" noProof="0" dirty="0"/>
          </a:p>
        </p:txBody>
      </p:sp>
    </p:spTree>
    <p:extLst>
      <p:ext uri="{BB962C8B-B14F-4D97-AF65-F5344CB8AC3E}">
        <p14:creationId xmlns:p14="http://schemas.microsoft.com/office/powerpoint/2010/main" val="87536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Show Handout 2.1_Water_Requirement_Tool (the data in the tool are only to show how to fill them in – they do not apply to the CCC Kenya)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Go through the different sheets yourself and/or use the screencast: </a:t>
            </a:r>
            <a:r>
              <a:rPr lang="en-AU" sz="1200" dirty="0">
                <a:hlinkClick r:id="rId3"/>
              </a:rPr>
              <a:t>https://youtu.be/nM--P4Td-C8</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noProof="0" dirty="0">
                <a:solidFill>
                  <a:srgbClr val="FF0000"/>
                </a:solidFill>
              </a:rPr>
              <a:t>You can always interrupt and ask questions or give comments</a:t>
            </a:r>
          </a:p>
        </p:txBody>
      </p:sp>
    </p:spTree>
    <p:extLst>
      <p:ext uri="{BB962C8B-B14F-4D97-AF65-F5344CB8AC3E}">
        <p14:creationId xmlns:p14="http://schemas.microsoft.com/office/powerpoint/2010/main" val="121350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webinars are designed for extensionists, policy makers financiers,</a:t>
            </a:r>
            <a:r>
              <a:rPr lang="en-GB" baseline="0" dirty="0"/>
              <a:t> not so much for </a:t>
            </a:r>
            <a:r>
              <a:rPr lang="en-GB" dirty="0"/>
              <a:t>end-users (farmers).</a:t>
            </a:r>
          </a:p>
          <a:p>
            <a:endParaRPr lang="en-GB" dirty="0"/>
          </a:p>
          <a:p>
            <a:r>
              <a:rPr lang="en-GB" b="1" noProof="0" dirty="0"/>
              <a:t>Timing:</a:t>
            </a:r>
          </a:p>
          <a:p>
            <a:pPr marL="171450" indent="-171450">
              <a:buFont typeface="Arial" charset="0"/>
              <a:buChar char="•"/>
            </a:pPr>
            <a:r>
              <a:rPr lang="en-GB" noProof="0" dirty="0"/>
              <a:t>It is important to make participants aware that you always start 15 min before in order to support them when problems with the webinar software</a:t>
            </a:r>
            <a:r>
              <a:rPr lang="en-GB" baseline="0" noProof="0" dirty="0"/>
              <a:t> </a:t>
            </a:r>
            <a:r>
              <a:rPr lang="en-GB" noProof="0" dirty="0"/>
              <a:t>and to (hopefully)</a:t>
            </a:r>
            <a:r>
              <a:rPr lang="en-GB" baseline="0" noProof="0" dirty="0"/>
              <a:t> </a:t>
            </a:r>
            <a:r>
              <a:rPr lang="en-GB" noProof="0" dirty="0"/>
              <a:t>solve internet access problems (if possible)</a:t>
            </a:r>
          </a:p>
          <a:p>
            <a:pPr marL="171450" indent="-171450">
              <a:buFont typeface="Arial" charset="0"/>
              <a:buChar char="•"/>
            </a:pPr>
            <a:endParaRPr lang="en-GB" noProof="0" dirty="0"/>
          </a:p>
          <a:p>
            <a:pPr marL="171450" indent="-171450">
              <a:buFont typeface="Arial" charset="0"/>
              <a:buChar char="•"/>
            </a:pPr>
            <a:r>
              <a:rPr lang="en-GB" noProof="0" dirty="0"/>
              <a:t>All Webinars will last at the core 105 min and start with an explanation of the respective tool and  foresee 15 min at the end for one of the participants to share experiences in SPIS</a:t>
            </a:r>
          </a:p>
          <a:p>
            <a:pPr marL="171450" indent="-171450">
              <a:buFont typeface="Arial" charset="0"/>
              <a:buChar char="•"/>
            </a:pPr>
            <a:endParaRPr lang="en-GB" noProof="0" dirty="0"/>
          </a:p>
          <a:p>
            <a:pPr marL="171450" indent="-171450">
              <a:buFont typeface="Arial" charset="0"/>
              <a:buChar char="•"/>
            </a:pPr>
            <a:r>
              <a:rPr lang="en-GB" noProof="0" dirty="0"/>
              <a:t>The</a:t>
            </a:r>
            <a:r>
              <a:rPr lang="en-GB" baseline="0" noProof="0" dirty="0"/>
              <a:t> </a:t>
            </a:r>
            <a:r>
              <a:rPr lang="en-GB" noProof="0" dirty="0"/>
              <a:t>agenda will be shown in the next slide – the basic structure will be similar for all the 6 webinars.</a:t>
            </a:r>
          </a:p>
        </p:txBody>
      </p:sp>
    </p:spTree>
    <p:extLst>
      <p:ext uri="{BB962C8B-B14F-4D97-AF65-F5344CB8AC3E}">
        <p14:creationId xmlns:p14="http://schemas.microsoft.com/office/powerpoint/2010/main" val="208782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 for the homework in the last webinar, all  participants should send in sheet 2, Crop Water Requirement of the „Water Requirement tool“ </a:t>
            </a:r>
            <a:r>
              <a:rPr lang="en-GB" dirty="0">
                <a:sym typeface="Wingdings" pitchFamily="2" charset="2"/>
              </a:rPr>
              <a:t> </a:t>
            </a:r>
            <a:r>
              <a:rPr lang="en-GB" dirty="0"/>
              <a:t>you have to give them an e-mail address!</a:t>
            </a:r>
          </a:p>
          <a:p>
            <a:r>
              <a:rPr lang="en-GB" dirty="0"/>
              <a:t>The video (screencast) helps you to fill out the sheets if you encounter problems.</a:t>
            </a:r>
          </a:p>
          <a:p>
            <a:r>
              <a:rPr lang="en-GB" dirty="0"/>
              <a:t>The handout 2.1 is the water requirement tool and Handout 2.2 is again the Country Case Card Kenya and the question in red is the one to be answered.</a:t>
            </a:r>
          </a:p>
          <a:p>
            <a:r>
              <a:rPr lang="en-GB" dirty="0"/>
              <a:t>If you want, you can also work in groups – in the ones you stayed earlier on or you select your co-works otherwise.</a:t>
            </a:r>
          </a:p>
          <a:p>
            <a:pPr marL="0" marR="0" indent="0" defTabSz="914400" eaLnBrk="1" fontAlgn="auto" latinLnBrk="0" hangingPunct="1">
              <a:lnSpc>
                <a:spcPct val="100000"/>
              </a:lnSpc>
              <a:spcBef>
                <a:spcPts val="0"/>
              </a:spcBef>
              <a:spcAft>
                <a:spcPts val="0"/>
              </a:spcAft>
              <a:buClrTx/>
              <a:buSzTx/>
              <a:buFontTx/>
              <a:buNone/>
              <a:tabLst/>
              <a:defRPr/>
            </a:pPr>
            <a:endParaRPr lang="en-GB" baseline="0" noProof="0" dirty="0"/>
          </a:p>
          <a:p>
            <a:pPr marL="0" marR="0" indent="0" defTabSz="914400" eaLnBrk="1" fontAlgn="auto" latinLnBrk="0" hangingPunct="1">
              <a:lnSpc>
                <a:spcPct val="100000"/>
              </a:lnSpc>
              <a:spcBef>
                <a:spcPts val="0"/>
              </a:spcBef>
              <a:spcAft>
                <a:spcPts val="0"/>
              </a:spcAft>
              <a:buClrTx/>
              <a:buSzTx/>
              <a:buFontTx/>
              <a:buNone/>
              <a:tabLst/>
              <a:defRPr/>
            </a:pPr>
            <a:r>
              <a:rPr lang="en-GB" baseline="0" noProof="0" dirty="0"/>
              <a:t>Prepare in advance the evaluation questions in Google forms. </a:t>
            </a:r>
            <a:r>
              <a:rPr lang="en-GB" b="1" baseline="0" noProof="0" dirty="0"/>
              <a:t>Examples for questions can be: </a:t>
            </a:r>
          </a:p>
          <a:p>
            <a:pPr marL="0" marR="0" indent="0" defTabSz="914400" eaLnBrk="1" fontAlgn="auto" latinLnBrk="0" hangingPunct="1">
              <a:lnSpc>
                <a:spcPct val="100000"/>
              </a:lnSpc>
              <a:spcBef>
                <a:spcPts val="0"/>
              </a:spcBef>
              <a:spcAft>
                <a:spcPts val="0"/>
              </a:spcAft>
              <a:buClrTx/>
              <a:buSzTx/>
              <a:buFontTx/>
              <a:buNone/>
              <a:tabLst/>
              <a:defRPr/>
            </a:pPr>
            <a:endParaRPr lang="en-GB" b="1" baseline="0" noProof="0" dirty="0"/>
          </a:p>
          <a:p>
            <a:pPr marL="0" marR="0" indent="0" defTabSz="914400" eaLnBrk="1" fontAlgn="auto" latinLnBrk="0" hangingPunct="1">
              <a:lnSpc>
                <a:spcPct val="100000"/>
              </a:lnSpc>
              <a:spcBef>
                <a:spcPts val="0"/>
              </a:spcBef>
              <a:spcAft>
                <a:spcPts val="0"/>
              </a:spcAft>
              <a:buClrTx/>
              <a:buSzTx/>
              <a:buFontTx/>
              <a:buNone/>
              <a:tabLst/>
              <a:defRPr/>
            </a:pPr>
            <a:r>
              <a:rPr lang="en-GB" b="1" baseline="0" noProof="0" dirty="0"/>
              <a:t>Name of the Webinar</a:t>
            </a:r>
          </a:p>
          <a:p>
            <a:pPr marL="0" marR="0" indent="0" defTabSz="914400" eaLnBrk="1" fontAlgn="auto" latinLnBrk="0" hangingPunct="1">
              <a:lnSpc>
                <a:spcPct val="100000"/>
              </a:lnSpc>
              <a:spcBef>
                <a:spcPts val="0"/>
              </a:spcBef>
              <a:spcAft>
                <a:spcPts val="0"/>
              </a:spcAft>
              <a:buClrTx/>
              <a:buSzTx/>
              <a:buFontTx/>
              <a:buNone/>
              <a:tabLst/>
              <a:defRPr/>
            </a:pPr>
            <a:r>
              <a:rPr lang="en-GB" b="1" baseline="0" noProof="0" dirty="0"/>
              <a:t>Name/e-mail (voluntary?)</a:t>
            </a:r>
          </a:p>
          <a:p>
            <a:pPr marL="0" marR="0" indent="0" defTabSz="914400" eaLnBrk="1" fontAlgn="auto" latinLnBrk="0" hangingPunct="1">
              <a:lnSpc>
                <a:spcPct val="100000"/>
              </a:lnSpc>
              <a:spcBef>
                <a:spcPts val="0"/>
              </a:spcBef>
              <a:spcAft>
                <a:spcPts val="0"/>
              </a:spcAft>
              <a:buClrTx/>
              <a:buSzTx/>
              <a:buFontTx/>
              <a:buNone/>
              <a:tabLst/>
              <a:defRPr/>
            </a:pPr>
            <a:r>
              <a:rPr lang="en-GB" b="1" baseline="0" noProof="0" dirty="0"/>
              <a:t>Skill and responsiveness of the trainer</a:t>
            </a:r>
          </a:p>
          <a:p>
            <a:pPr marL="0" marR="0" indent="0" defTabSz="914400" eaLnBrk="1" fontAlgn="auto" latinLnBrk="0" hangingPunct="1">
              <a:lnSpc>
                <a:spcPct val="100000"/>
              </a:lnSpc>
              <a:spcBef>
                <a:spcPts val="0"/>
              </a:spcBef>
              <a:spcAft>
                <a:spcPts val="0"/>
              </a:spcAft>
              <a:buClrTx/>
              <a:buSzTx/>
              <a:buFontTx/>
              <a:buNone/>
              <a:tabLst/>
              <a:defRPr/>
            </a:pPr>
            <a:r>
              <a:rPr lang="en-GB" b="1" baseline="0" noProof="0" dirty="0"/>
              <a:t>Did the level of the course meet my knowledge?</a:t>
            </a:r>
          </a:p>
          <a:p>
            <a:pPr marL="0" marR="0" indent="0" defTabSz="914400" eaLnBrk="1" fontAlgn="auto" latinLnBrk="0" hangingPunct="1">
              <a:lnSpc>
                <a:spcPct val="100000"/>
              </a:lnSpc>
              <a:spcBef>
                <a:spcPts val="0"/>
              </a:spcBef>
              <a:spcAft>
                <a:spcPts val="0"/>
              </a:spcAft>
              <a:buClrTx/>
              <a:buSzTx/>
              <a:buFontTx/>
              <a:buNone/>
              <a:tabLst/>
              <a:defRPr/>
            </a:pPr>
            <a:r>
              <a:rPr lang="en-GB" b="1" baseline="0" noProof="0" dirty="0"/>
              <a:t>What aspects of this course were most useful or valuable?</a:t>
            </a:r>
          </a:p>
          <a:p>
            <a:r>
              <a:rPr lang="en-GB" b="1" noProof="0" dirty="0"/>
              <a:t>Course</a:t>
            </a:r>
            <a:r>
              <a:rPr lang="en-GB" b="1" baseline="0" noProof="0" dirty="0"/>
              <a:t> content was relevant for my work</a:t>
            </a:r>
          </a:p>
          <a:p>
            <a:r>
              <a:rPr lang="en-GB" b="1" baseline="0" noProof="0" dirty="0"/>
              <a:t>How would you improve this course?</a:t>
            </a:r>
          </a:p>
          <a:p>
            <a:r>
              <a:rPr lang="en-GB" b="1" baseline="0" noProof="0" dirty="0"/>
              <a:t>What can be done better next time?</a:t>
            </a:r>
          </a:p>
          <a:p>
            <a:br>
              <a:rPr lang="en-GB" b="1" noProof="0" dirty="0"/>
            </a:br>
            <a:endParaRPr lang="en-GB" b="1" baseline="0" noProof="0" dirty="0"/>
          </a:p>
        </p:txBody>
      </p:sp>
    </p:spTree>
    <p:extLst>
      <p:ext uri="{BB962C8B-B14F-4D97-AF65-F5344CB8AC3E}">
        <p14:creationId xmlns:p14="http://schemas.microsoft.com/office/powerpoint/2010/main" val="373294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AU" noProof="0" dirty="0"/>
              <a:t>The responsible person for the next webinar would take contact with the participants who want to show their experiences and communicate with them.</a:t>
            </a:r>
          </a:p>
          <a:p>
            <a:pPr marL="0" marR="0" indent="0" defTabSz="914400" eaLnBrk="1" fontAlgn="auto" latinLnBrk="0" hangingPunct="1">
              <a:lnSpc>
                <a:spcPct val="100000"/>
              </a:lnSpc>
              <a:spcBef>
                <a:spcPts val="0"/>
              </a:spcBef>
              <a:spcAft>
                <a:spcPts val="0"/>
              </a:spcAft>
              <a:buClrTx/>
              <a:buSzTx/>
              <a:buFontTx/>
              <a:buNone/>
              <a:tabLst/>
              <a:defRPr/>
            </a:pPr>
            <a:r>
              <a:rPr lang="en-AU" noProof="0" dirty="0"/>
              <a:t> Emphasis is on (different) pumps and the experience around it. </a:t>
            </a:r>
          </a:p>
          <a:p>
            <a:pPr marL="0" marR="0" indent="0" defTabSz="914400" eaLnBrk="1" fontAlgn="auto" latinLnBrk="0" hangingPunct="1">
              <a:lnSpc>
                <a:spcPct val="100000"/>
              </a:lnSpc>
              <a:spcBef>
                <a:spcPts val="0"/>
              </a:spcBef>
              <a:spcAft>
                <a:spcPts val="0"/>
              </a:spcAft>
              <a:buClrTx/>
              <a:buSzTx/>
              <a:buFontTx/>
              <a:buNone/>
              <a:tabLst/>
              <a:defRPr/>
            </a:pPr>
            <a:r>
              <a:rPr lang="en-AU" noProof="0" dirty="0"/>
              <a:t>The short presentations (if any) should be rehearsed in advance to make sure it works well. </a:t>
            </a:r>
          </a:p>
          <a:p>
            <a:pPr marL="0" marR="0" indent="0" defTabSz="914400" eaLnBrk="1" fontAlgn="auto" latinLnBrk="0" hangingPunct="1">
              <a:lnSpc>
                <a:spcPct val="100000"/>
              </a:lnSpc>
              <a:spcBef>
                <a:spcPts val="0"/>
              </a:spcBef>
              <a:spcAft>
                <a:spcPts val="0"/>
              </a:spcAft>
              <a:buClrTx/>
              <a:buSzTx/>
              <a:buFontTx/>
              <a:buNone/>
              <a:tabLst/>
              <a:defRPr/>
            </a:pPr>
            <a:r>
              <a:rPr lang="en-AU" noProof="0" dirty="0"/>
              <a:t>Otherwise there is a handout (slides) that can be used.</a:t>
            </a:r>
          </a:p>
          <a:p>
            <a:pPr marL="0" marR="0" indent="0" defTabSz="914400" eaLnBrk="1" fontAlgn="auto" latinLnBrk="0" hangingPunct="1">
              <a:lnSpc>
                <a:spcPct val="100000"/>
              </a:lnSpc>
              <a:spcBef>
                <a:spcPts val="0"/>
              </a:spcBef>
              <a:spcAft>
                <a:spcPts val="0"/>
              </a:spcAft>
              <a:buClrTx/>
              <a:buSzTx/>
              <a:buFontTx/>
              <a:buNone/>
              <a:tabLst/>
              <a:defRPr/>
            </a:pPr>
            <a:endParaRPr lang="en-AU" noProof="0" dirty="0"/>
          </a:p>
          <a:p>
            <a:pPr marL="0" marR="0" indent="0" defTabSz="914400" eaLnBrk="1" fontAlgn="auto" latinLnBrk="0" hangingPunct="1">
              <a:lnSpc>
                <a:spcPct val="100000"/>
              </a:lnSpc>
              <a:spcBef>
                <a:spcPts val="0"/>
              </a:spcBef>
              <a:spcAft>
                <a:spcPts val="0"/>
              </a:spcAft>
              <a:buClrTx/>
              <a:buSzTx/>
              <a:buFontTx/>
              <a:buNone/>
              <a:tabLst/>
              <a:defRPr/>
            </a:pPr>
            <a:r>
              <a:rPr lang="en-AU" noProof="0" dirty="0"/>
              <a:t>If the trainer has an own presentation this might even be better!</a:t>
            </a:r>
          </a:p>
        </p:txBody>
      </p:sp>
    </p:spTree>
    <p:extLst>
      <p:ext uri="{BB962C8B-B14F-4D97-AF65-F5344CB8AC3E}">
        <p14:creationId xmlns:p14="http://schemas.microsoft.com/office/powerpoint/2010/main" val="210466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GB" noProof="0" dirty="0"/>
              <a:t>Adjust the times,</a:t>
            </a:r>
            <a:r>
              <a:rPr lang="en-GB" baseline="0" noProof="0" dirty="0"/>
              <a:t> links, presentation names (all what is </a:t>
            </a:r>
            <a:r>
              <a:rPr lang="en-GB" baseline="0" noProof="0" dirty="0">
                <a:solidFill>
                  <a:srgbClr val="FF0000"/>
                </a:solidFill>
              </a:rPr>
              <a:t>written in red</a:t>
            </a:r>
            <a:r>
              <a:rPr lang="en-GB" baseline="0" noProof="0" dirty="0"/>
              <a:t>)</a:t>
            </a:r>
          </a:p>
          <a:p>
            <a:pPr marL="171450" indent="-171450">
              <a:buFont typeface="Arial" charset="0"/>
              <a:buChar char="•"/>
            </a:pPr>
            <a:endParaRPr lang="en-GB" baseline="0" noProof="0" dirty="0"/>
          </a:p>
          <a:p>
            <a:pPr marL="171450" marR="0" indent="-171450" defTabSz="914400" eaLnBrk="1" fontAlgn="auto" latinLnBrk="0" hangingPunct="1">
              <a:lnSpc>
                <a:spcPct val="100000"/>
              </a:lnSpc>
              <a:spcBef>
                <a:spcPts val="0"/>
              </a:spcBef>
              <a:spcAft>
                <a:spcPts val="0"/>
              </a:spcAft>
              <a:buClrTx/>
              <a:buSzTx/>
              <a:buFont typeface="Arial" charset="0"/>
              <a:buChar char="•"/>
              <a:tabLst/>
              <a:defRPr/>
            </a:pPr>
            <a:r>
              <a:rPr lang="en-GB" noProof="0" dirty="0"/>
              <a:t>Who is online – After we already received a short introduction last</a:t>
            </a:r>
            <a:r>
              <a:rPr lang="en-GB" baseline="0" noProof="0" dirty="0"/>
              <a:t> webinar, you can ask the participants perhaps what was important for them since the last webinar; what occupied them, how they feel in general (or similar) </a:t>
            </a:r>
            <a:br>
              <a:rPr lang="en-GB" baseline="0" noProof="0" dirty="0"/>
            </a:br>
            <a:r>
              <a:rPr lang="en-GB" dirty="0"/>
              <a:t>The first point has already been done and we are happy that the Webinar Tool is now understood by all.</a:t>
            </a:r>
          </a:p>
          <a:p>
            <a:endParaRPr lang="en-GB" dirty="0"/>
          </a:p>
          <a:p>
            <a:pPr marL="171450" indent="-171450">
              <a:buFont typeface="Arial" charset="0"/>
              <a:buChar char="•"/>
            </a:pPr>
            <a:r>
              <a:rPr lang="en-GB" dirty="0"/>
              <a:t>We will shortly discuss the home work – we are happy that many of the participants have sent in their results and mostly the correct ones</a:t>
            </a:r>
            <a:r>
              <a:rPr lang="en-GB" baseline="0" dirty="0"/>
              <a:t>.  You should be able to</a:t>
            </a:r>
            <a:r>
              <a:rPr lang="en-GB" dirty="0"/>
              <a:t> work with the toolbox for future assignments or whatever you can use it for.</a:t>
            </a:r>
            <a:br>
              <a:rPr lang="en-GB" dirty="0"/>
            </a:br>
            <a:r>
              <a:rPr lang="en-GB" dirty="0"/>
              <a:t>The poll will ask about</a:t>
            </a:r>
            <a:r>
              <a:rPr lang="en-GB" baseline="0" dirty="0"/>
              <a:t> the homework</a:t>
            </a:r>
            <a:endParaRPr lang="en-GB" dirty="0"/>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dirty="0"/>
              <a:t>Today we will engage in group work. We will explain, how group work in the digital space can work. We will start with a SPIS-Bingo. You will soon  see what it is about.</a:t>
            </a:r>
            <a:br>
              <a:rPr lang="en-GB" dirty="0"/>
            </a:br>
            <a:r>
              <a:rPr lang="en-GB" dirty="0"/>
              <a:t>The groups will present the results of their work – just as they would have done at a f2f workshop.</a:t>
            </a:r>
          </a:p>
          <a:p>
            <a:endParaRPr lang="en-GB" dirty="0"/>
          </a:p>
          <a:p>
            <a:pPr marL="171450" indent="-171450">
              <a:buFont typeface="Arial" charset="0"/>
              <a:buChar char="•"/>
            </a:pPr>
            <a:r>
              <a:rPr lang="en-GB" dirty="0"/>
              <a:t>Afterwards we will go to the water requirement tool</a:t>
            </a:r>
          </a:p>
          <a:p>
            <a:pPr marL="171450" indent="-171450">
              <a:buFont typeface="Arial"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200" b="0" kern="1200" dirty="0">
                <a:solidFill>
                  <a:schemeClr val="tx1"/>
                </a:solidFill>
                <a:effectLst/>
                <a:latin typeface="+mn-lt"/>
                <a:ea typeface="Calibri" panose="020F0502020204030204" pitchFamily="34" charset="0"/>
                <a:cs typeface="Times New Roman" panose="02020603050405020304" pitchFamily="18" charset="0"/>
              </a:rPr>
              <a:t>We will explain the homework</a:t>
            </a:r>
            <a:r>
              <a:rPr lang="en-GB" sz="1200" b="0" kern="1200" baseline="0" dirty="0">
                <a:solidFill>
                  <a:schemeClr val="tx1"/>
                </a:solidFill>
                <a:effectLst/>
                <a:latin typeface="+mn-lt"/>
                <a:ea typeface="Calibri" panose="020F0502020204030204" pitchFamily="34" charset="0"/>
                <a:cs typeface="Times New Roman" panose="02020603050405020304" pitchFamily="18" charset="0"/>
              </a:rPr>
              <a:t> which asks </a:t>
            </a:r>
            <a:r>
              <a:rPr lang="en-GB" sz="1200" b="0" kern="1200" dirty="0">
                <a:solidFill>
                  <a:schemeClr val="tx1"/>
                </a:solidFill>
                <a:effectLst/>
                <a:latin typeface="+mn-lt"/>
                <a:ea typeface="Calibri" panose="020F0502020204030204" pitchFamily="34" charset="0"/>
                <a:cs typeface="Times New Roman" panose="02020603050405020304" pitchFamily="18" charset="0"/>
              </a:rPr>
              <a:t>questions the water requirement tool can answer. </a:t>
            </a:r>
            <a:r>
              <a:rPr lang="en-GB" noProof="0" dirty="0"/>
              <a:t>Each webinar will give you a short homework, You will work on one tool (in our case the </a:t>
            </a:r>
            <a:r>
              <a:rPr lang="en-GB" baseline="0" noProof="0" dirty="0"/>
              <a:t> Water Requirement </a:t>
            </a:r>
            <a:r>
              <a:rPr lang="en-GB" noProof="0" dirty="0"/>
              <a:t>Tool) in order to understand it and be able to discuss about it in the next Webinar.</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GB" sz="1200" b="0" kern="1200" dirty="0">
              <a:solidFill>
                <a:schemeClr val="tx1"/>
              </a:solidFill>
              <a:effectLst/>
              <a:latin typeface="+mn-lt"/>
              <a:ea typeface="Calibri" panose="020F0502020204030204" pitchFamily="34" charset="0"/>
              <a:cs typeface="Times New Roman" panose="02020603050405020304" pitchFamily="18" charset="0"/>
            </a:endParaRPr>
          </a:p>
          <a:p>
            <a:pPr marL="171450" indent="-171450">
              <a:buFont typeface="Arial" charset="0"/>
              <a:buChar char="•"/>
            </a:pPr>
            <a:r>
              <a:rPr lang="en-GB" dirty="0"/>
              <a:t>We are happy to have the participant...., who will talk to us on.....</a:t>
            </a:r>
          </a:p>
          <a:p>
            <a:pPr marL="0" indent="0">
              <a:buFont typeface="Arial" charset="0"/>
              <a:buNone/>
            </a:pPr>
            <a:endParaRPr lang="en-GB" dirty="0"/>
          </a:p>
          <a:p>
            <a:pPr marL="171450" indent="-171450">
              <a:buFont typeface="Arial" charset="0"/>
              <a:buChar char="•"/>
            </a:pPr>
            <a:r>
              <a:rPr lang="en-GB" dirty="0"/>
              <a:t>Farewell:</a:t>
            </a:r>
            <a:r>
              <a:rPr lang="en-GB" baseline="0" dirty="0"/>
              <a:t> </a:t>
            </a:r>
          </a:p>
          <a:p>
            <a:pPr marL="171450" indent="-171450">
              <a:buFont typeface="Arial" charset="0"/>
              <a:buChar char="•"/>
            </a:pPr>
            <a:r>
              <a:rPr lang="en-GB" dirty="0"/>
              <a:t>Resume the results of the evaluation of webinar </a:t>
            </a:r>
            <a:r>
              <a:rPr lang="en-GB" baseline="0" dirty="0"/>
              <a:t> and announce the evaluation of Webinar II; Determine a participant who will present next and refer to the Evaluation of  this Webinar 2.</a:t>
            </a:r>
            <a:endParaRPr lang="en-GB" dirty="0"/>
          </a:p>
        </p:txBody>
      </p:sp>
    </p:spTree>
    <p:extLst>
      <p:ext uri="{BB962C8B-B14F-4D97-AF65-F5344CB8AC3E}">
        <p14:creationId xmlns:p14="http://schemas.microsoft.com/office/powerpoint/2010/main" val="144339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noProof="0" dirty="0"/>
              <a:t>Highlight that today we will focus on Water Requirement</a:t>
            </a:r>
          </a:p>
          <a:p>
            <a:endParaRPr lang="en-GB" b="1" noProof="0" dirty="0"/>
          </a:p>
        </p:txBody>
      </p:sp>
    </p:spTree>
    <p:extLst>
      <p:ext uri="{BB962C8B-B14F-4D97-AF65-F5344CB8AC3E}">
        <p14:creationId xmlns:p14="http://schemas.microsoft.com/office/powerpoint/2010/main" val="75390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noProof="0" dirty="0"/>
          </a:p>
        </p:txBody>
      </p:sp>
    </p:spTree>
    <p:extLst>
      <p:ext uri="{BB962C8B-B14F-4D97-AF65-F5344CB8AC3E}">
        <p14:creationId xmlns:p14="http://schemas.microsoft.com/office/powerpoint/2010/main" val="116111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Make sure that people do not talk more than 30 sec as we will otherwise run out of time. </a:t>
            </a:r>
            <a:r>
              <a:rPr lang="en-GB" b="1" noProof="0" dirty="0"/>
              <a:t>(Calculate the necessary time –</a:t>
            </a:r>
            <a:r>
              <a:rPr lang="en-GB" b="1" baseline="0" noProof="0" dirty="0"/>
              <a:t> </a:t>
            </a:r>
            <a:r>
              <a:rPr lang="en-GB" b="1" noProof="0" dirty="0"/>
              <a:t>possibly adapt the agenda)</a:t>
            </a:r>
          </a:p>
          <a:p>
            <a:r>
              <a:rPr lang="en-GB" noProof="0" dirty="0"/>
              <a:t>You may also ask the participants who could not say a sentence about themselves last time.</a:t>
            </a:r>
          </a:p>
          <a:p>
            <a:endParaRPr lang="en-GB" noProof="0" dirty="0"/>
          </a:p>
          <a:p>
            <a:r>
              <a:rPr lang="en-GB" noProof="0" dirty="0"/>
              <a:t>Maybe the trainer starts with talking him/herself –</a:t>
            </a:r>
            <a:r>
              <a:rPr lang="en-GB" baseline="0" noProof="0" dirty="0"/>
              <a:t> </a:t>
            </a:r>
            <a:r>
              <a:rPr lang="en-GB" noProof="0" dirty="0"/>
              <a:t>this will set the scene and participants have a short guideline of how to do it.</a:t>
            </a:r>
          </a:p>
        </p:txBody>
      </p:sp>
    </p:spTree>
    <p:extLst>
      <p:ext uri="{BB962C8B-B14F-4D97-AF65-F5344CB8AC3E}">
        <p14:creationId xmlns:p14="http://schemas.microsoft.com/office/powerpoint/2010/main" val="152067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Ask for the answers of each line and give the right one. The figures should come from the sheet 6 of the Farm Analysis tool</a:t>
            </a:r>
          </a:p>
          <a:p>
            <a:endParaRPr lang="en-GB" noProof="0" dirty="0"/>
          </a:p>
          <a:p>
            <a:r>
              <a:rPr lang="en-GB" noProof="0" dirty="0"/>
              <a:t>...discuss the common mistakes and show the correct process of filling in data, etc. depending on the mistakes</a:t>
            </a:r>
          </a:p>
          <a:p>
            <a:endParaRPr lang="en-GB" noProof="0" dirty="0"/>
          </a:p>
          <a:p>
            <a:pPr marL="457200" indent="-228600">
              <a:lnSpc>
                <a:spcPct val="115000"/>
              </a:lnSpc>
              <a:spcAft>
                <a:spcPts val="0"/>
              </a:spcAft>
            </a:pPr>
            <a:r>
              <a:rPr lang="en-GB"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gross income? </a:t>
            </a:r>
            <a:r>
              <a:rPr lang="en-GB" sz="1200" u="sng"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KES 855.000	</a:t>
            </a:r>
            <a:endParaRPr lang="en-GB" sz="1200" noProof="0" dirty="0">
              <a:effectLst/>
              <a:ea typeface="Calibri" panose="020F0502020204030204" pitchFamily="34" charset="0"/>
              <a:cs typeface="Arial" panose="020B0604020202020204" pitchFamily="34" charset="0"/>
            </a:endParaRPr>
          </a:p>
          <a:p>
            <a:pPr marL="457200" indent="-228600">
              <a:lnSpc>
                <a:spcPct val="115000"/>
              </a:lnSpc>
              <a:spcAft>
                <a:spcPts val="0"/>
              </a:spcAft>
            </a:pPr>
            <a:r>
              <a:rPr lang="en-GB"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total expense?  </a:t>
            </a:r>
            <a:r>
              <a:rPr lang="en-GB" sz="1200" u="sng"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KES </a:t>
            </a:r>
            <a:r>
              <a:rPr lang="en-GB" sz="1200" u="sng"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601.230	              </a:t>
            </a:r>
            <a:endParaRPr lang="en-GB" sz="1200" noProof="0" dirty="0">
              <a:effectLst/>
              <a:ea typeface="Calibri" panose="020F0502020204030204" pitchFamily="34" charset="0"/>
              <a:cs typeface="Arial" panose="020B0604020202020204" pitchFamily="34" charset="0"/>
            </a:endParaRPr>
          </a:p>
          <a:p>
            <a:pPr marL="457200" indent="-228600">
              <a:lnSpc>
                <a:spcPct val="115000"/>
              </a:lnSpc>
              <a:spcAft>
                <a:spcPts val="0"/>
              </a:spcAft>
            </a:pPr>
            <a:r>
              <a:rPr lang="en-GB"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total variable cost?  </a:t>
            </a:r>
            <a:r>
              <a:rPr lang="en-GB" sz="1200" u="sng"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KES </a:t>
            </a:r>
            <a:r>
              <a:rPr lang="en-GB" sz="1200" u="sng"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253.450	</a:t>
            </a:r>
            <a:endParaRPr lang="en-GB" sz="1200" noProof="0" dirty="0">
              <a:effectLst/>
              <a:ea typeface="Calibri" panose="020F0502020204030204" pitchFamily="34" charset="0"/>
              <a:cs typeface="Arial" panose="020B0604020202020204" pitchFamily="34" charset="0"/>
            </a:endParaRPr>
          </a:p>
          <a:p>
            <a:pPr marL="457200" indent="-228600">
              <a:lnSpc>
                <a:spcPct val="115000"/>
              </a:lnSpc>
              <a:spcAft>
                <a:spcPts val="0"/>
              </a:spcAft>
            </a:pPr>
            <a:r>
              <a:rPr lang="en-GB"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gross profit? </a:t>
            </a:r>
            <a:r>
              <a:rPr lang="en-GB" sz="1200" u="sng"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KES </a:t>
            </a:r>
            <a:r>
              <a:rPr lang="en-GB" sz="1200" u="sng"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253.770             </a:t>
            </a:r>
            <a:endParaRPr lang="en-GB" sz="1200" noProof="0" dirty="0">
              <a:effectLst/>
              <a:ea typeface="Calibri" panose="020F0502020204030204" pitchFamily="34" charset="0"/>
              <a:cs typeface="Arial" panose="020B0604020202020204" pitchFamily="34" charset="0"/>
            </a:endParaRPr>
          </a:p>
          <a:p>
            <a:pPr marL="457200" indent="-228600">
              <a:lnSpc>
                <a:spcPct val="115000"/>
              </a:lnSpc>
            </a:pPr>
            <a:r>
              <a:rPr lang="en-GB"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highest variable cost? </a:t>
            </a:r>
            <a:r>
              <a:rPr lang="en-GB" sz="1200" u="sng"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Salary costs (temporary staff) </a:t>
            </a:r>
          </a:p>
          <a:p>
            <a:pPr marL="457200" indent="-228600">
              <a:lnSpc>
                <a:spcPct val="115000"/>
              </a:lnSpc>
              <a:spcAft>
                <a:spcPts val="1000"/>
              </a:spcAft>
            </a:pPr>
            <a:r>
              <a:rPr lang="en-GB" sz="1200" u="sng"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 KES </a:t>
            </a:r>
            <a:r>
              <a:rPr lang="en-GB" sz="1200" u="sng"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180.000</a:t>
            </a:r>
            <a:endParaRPr lang="en-GB" sz="1200" noProof="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860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Show the whole solutions here</a:t>
            </a:r>
          </a:p>
          <a:p>
            <a:endParaRPr lang="en-GB" noProof="0" dirty="0"/>
          </a:p>
          <a:p>
            <a:r>
              <a:rPr lang="en-GB" noProof="0" dirty="0"/>
              <a:t>...discuss the common mistakes and show the correct process of filling in data, etc. depending on the mistakes</a:t>
            </a:r>
          </a:p>
        </p:txBody>
      </p:sp>
    </p:spTree>
    <p:extLst>
      <p:ext uri="{BB962C8B-B14F-4D97-AF65-F5344CB8AC3E}">
        <p14:creationId xmlns:p14="http://schemas.microsoft.com/office/powerpoint/2010/main" val="146983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Prepare the correct Summary sheet of the Farm Analysis Toolbox (be aware that the data for the 2 farm workers have been slightly changed so that the solutions which are presented in the toolbox (Training) are not identical with the ones for the course.</a:t>
            </a:r>
          </a:p>
        </p:txBody>
      </p:sp>
    </p:spTree>
    <p:extLst>
      <p:ext uri="{BB962C8B-B14F-4D97-AF65-F5344CB8AC3E}">
        <p14:creationId xmlns:p14="http://schemas.microsoft.com/office/powerpoint/2010/main" val="243993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1" name="Grafik 6" descr="Grafik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71694" y="18329"/>
            <a:ext cx="13634074" cy="6858000"/>
          </a:xfrm>
          <a:prstGeom prst="rect">
            <a:avLst/>
          </a:prstGeom>
          <a:ln w="12700">
            <a:miter lim="400000"/>
          </a:ln>
        </p:spPr>
      </p:pic>
      <p:sp>
        <p:nvSpPr>
          <p:cNvPr id="12" name="Rechteck 7"/>
          <p:cNvSpPr/>
          <p:nvPr/>
        </p:nvSpPr>
        <p:spPr>
          <a:xfrm>
            <a:off x="-67056" y="-18330"/>
            <a:ext cx="11241024" cy="6894660"/>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a:p>
        </p:txBody>
      </p:sp>
      <p:sp>
        <p:nvSpPr>
          <p:cNvPr id="13" name="Titeltext"/>
          <p:cNvSpPr txBox="1">
            <a:spLocks noGrp="1"/>
          </p:cNvSpPr>
          <p:nvPr>
            <p:ph type="title"/>
          </p:nvPr>
        </p:nvSpPr>
        <p:spPr>
          <a:xfrm>
            <a:off x="446893" y="2121405"/>
            <a:ext cx="4523874" cy="1013703"/>
          </a:xfrm>
          <a:prstGeom prst="rect">
            <a:avLst/>
          </a:prstGeom>
        </p:spPr>
        <p:txBody>
          <a:bodyPr/>
          <a:lstStyle>
            <a:lvl1pPr>
              <a:defRPr sz="4800" b="1">
                <a:solidFill>
                  <a:srgbClr val="FFFFFF"/>
                </a:solidFill>
                <a:latin typeface="Arial"/>
                <a:ea typeface="Arial"/>
                <a:cs typeface="Arial"/>
                <a:sym typeface="Arial"/>
              </a:defRPr>
            </a:lvl1pPr>
          </a:lstStyle>
          <a:p>
            <a:r>
              <a:t>Titeltext</a:t>
            </a:r>
          </a:p>
        </p:txBody>
      </p:sp>
      <p:pic>
        <p:nvPicPr>
          <p:cNvPr id="14" name="Picture 4" descr="Picture 4"/>
          <p:cNvPicPr>
            <a:picLocks noChangeAspect="1"/>
          </p:cNvPicPr>
          <p:nvPr/>
        </p:nvPicPr>
        <p:blipFill>
          <a:blip r:embed="rId3"/>
          <a:stretch>
            <a:fillRect/>
          </a:stretch>
        </p:blipFill>
        <p:spPr>
          <a:xfrm>
            <a:off x="409194" y="3756423"/>
            <a:ext cx="2279905" cy="1571753"/>
          </a:xfrm>
          <a:prstGeom prst="rect">
            <a:avLst/>
          </a:prstGeom>
          <a:ln w="12700">
            <a:miter lim="400000"/>
          </a:ln>
        </p:spPr>
      </p:pic>
      <p:pic>
        <p:nvPicPr>
          <p:cNvPr id="15" name="Grafik 10" descr="Grafik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3098" y="43710"/>
            <a:ext cx="2286000" cy="2104669"/>
          </a:xfrm>
          <a:prstGeom prst="rect">
            <a:avLst/>
          </a:prstGeom>
          <a:ln w="12700">
            <a:miter lim="400000"/>
          </a:ln>
        </p:spPr>
      </p:pic>
      <p:sp>
        <p:nvSpPr>
          <p:cNvPr id="16"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 name="Textfeld 17"/>
          <p:cNvSpPr txBox="1"/>
          <p:nvPr/>
        </p:nvSpPr>
        <p:spPr>
          <a:xfrm>
            <a:off x="446892" y="3182239"/>
            <a:ext cx="4125109" cy="437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FFFFFF"/>
                </a:solidFill>
                <a:latin typeface="Arial"/>
                <a:ea typeface="Arial"/>
                <a:cs typeface="Arial"/>
                <a:sym typeface="Arial"/>
              </a:defRPr>
            </a:lvl1pPr>
          </a:lstStyle>
          <a:p>
            <a:r>
              <a:t>Sub-headline with long name</a:t>
            </a:r>
          </a:p>
        </p:txBody>
      </p:sp>
      <p:pic>
        <p:nvPicPr>
          <p:cNvPr id="18" name="Grafik 18" descr="Grafik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6496" y="5656884"/>
            <a:ext cx="8657864" cy="1283950"/>
          </a:xfrm>
          <a:prstGeom prst="rect">
            <a:avLst/>
          </a:prstGeom>
          <a:ln w="12700">
            <a:miter lim="400000"/>
          </a:ln>
        </p:spPr>
      </p:pic>
      <p:sp>
        <p:nvSpPr>
          <p:cNvPr id="19" name="Folien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15" name="Titeltext"/>
          <p:cNvSpPr txBox="1">
            <a:spLocks noGrp="1"/>
          </p:cNvSpPr>
          <p:nvPr>
            <p:ph type="title"/>
          </p:nvPr>
        </p:nvSpPr>
        <p:spPr>
          <a:prstGeom prst="rect">
            <a:avLst/>
          </a:prstGeom>
        </p:spPr>
        <p:txBody>
          <a:bodyPr/>
          <a:lstStyle/>
          <a:p>
            <a:r>
              <a:t>Titeltext</a:t>
            </a:r>
          </a:p>
        </p:txBody>
      </p:sp>
      <p:sp>
        <p:nvSpPr>
          <p:cNvPr id="116" name="Textebene 1…"/>
          <p:cNvSpPr txBox="1">
            <a:spLocks noGrp="1"/>
          </p:cNvSpPr>
          <p:nvPr>
            <p:ph type="body" idx="1"/>
          </p:nvPr>
        </p:nvSpPr>
        <p:spPr>
          <a:xfrm>
            <a:off x="838200" y="1825625"/>
            <a:ext cx="10515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24" name="Titeltext"/>
          <p:cNvSpPr txBox="1">
            <a:spLocks noGrp="1"/>
          </p:cNvSpPr>
          <p:nvPr>
            <p:ph type="title"/>
          </p:nvPr>
        </p:nvSpPr>
        <p:spPr>
          <a:xfrm>
            <a:off x="8724900" y="365125"/>
            <a:ext cx="2628900" cy="5811838"/>
          </a:xfrm>
          <a:prstGeom prst="rect">
            <a:avLst/>
          </a:prstGeom>
        </p:spPr>
        <p:txBody>
          <a:bodyPr/>
          <a:lstStyle/>
          <a:p>
            <a:r>
              <a:t>Titeltext</a:t>
            </a:r>
          </a:p>
        </p:txBody>
      </p:sp>
      <p:sp>
        <p:nvSpPr>
          <p:cNvPr id="125" name="Textebene 1…"/>
          <p:cNvSpPr txBox="1">
            <a:spLocks noGrp="1"/>
          </p:cNvSpPr>
          <p:nvPr>
            <p:ph type="body" idx="1"/>
          </p:nvPr>
        </p:nvSpPr>
        <p:spPr>
          <a:xfrm>
            <a:off x="838200" y="365125"/>
            <a:ext cx="7734300" cy="58118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2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eltext"/>
          <p:cNvSpPr txBox="1">
            <a:spLocks noGrp="1"/>
          </p:cNvSpPr>
          <p:nvPr>
            <p:ph type="title"/>
          </p:nvPr>
        </p:nvSpPr>
        <p:spPr>
          <a:xfrm>
            <a:off x="1973178" y="681037"/>
            <a:ext cx="9380621" cy="1325564"/>
          </a:xfrm>
          <a:prstGeom prst="rect">
            <a:avLst/>
          </a:prstGeom>
        </p:spPr>
        <p:txBody>
          <a:bodyPr/>
          <a:lstStyle>
            <a:lvl1pPr>
              <a:lnSpc>
                <a:spcPct val="120000"/>
              </a:lnSpc>
              <a:defRPr sz="4000" b="1">
                <a:solidFill>
                  <a:srgbClr val="879637"/>
                </a:solidFill>
                <a:latin typeface="Arial"/>
                <a:ea typeface="Arial"/>
                <a:cs typeface="Arial"/>
                <a:sym typeface="Arial"/>
              </a:defRPr>
            </a:lvl1pPr>
          </a:lstStyle>
          <a:p>
            <a:r>
              <a:t>Titeltext</a:t>
            </a:r>
          </a:p>
        </p:txBody>
      </p:sp>
      <p:sp>
        <p:nvSpPr>
          <p:cNvPr id="27" name="Textebene 1…"/>
          <p:cNvSpPr txBox="1">
            <a:spLocks noGrp="1"/>
          </p:cNvSpPr>
          <p:nvPr>
            <p:ph type="body" idx="1"/>
          </p:nvPr>
        </p:nvSpPr>
        <p:spPr>
          <a:xfrm>
            <a:off x="1973178" y="2438399"/>
            <a:ext cx="9380622" cy="3738563"/>
          </a:xfrm>
          <a:prstGeom prst="rect">
            <a:avLst/>
          </a:prstGeom>
        </p:spPr>
        <p:txBody>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r>
              <a:t>Textebene 1</a:t>
            </a:r>
          </a:p>
          <a:p>
            <a:pPr lvl="1"/>
            <a:r>
              <a:t>Textebene 2</a:t>
            </a:r>
          </a:p>
          <a:p>
            <a:pPr lvl="2"/>
            <a:r>
              <a:t>Textebene 3</a:t>
            </a:r>
          </a:p>
          <a:p>
            <a:pPr lvl="3"/>
            <a:r>
              <a:t>Textebene 4</a:t>
            </a:r>
          </a:p>
          <a:p>
            <a:pPr lvl="4"/>
            <a:r>
              <a:t>Textebene 5</a:t>
            </a:r>
          </a:p>
        </p:txBody>
      </p:sp>
      <p:pic>
        <p:nvPicPr>
          <p:cNvPr id="28" name="Bild" descr="Bild"/>
          <p:cNvPicPr>
            <a:picLocks noChangeAspect="1"/>
          </p:cNvPicPr>
          <p:nvPr/>
        </p:nvPicPr>
        <p:blipFill>
          <a:blip r:embed="rId2"/>
          <a:stretch>
            <a:fillRect/>
          </a:stretch>
        </p:blipFill>
        <p:spPr>
          <a:xfrm>
            <a:off x="-2400061" y="-148782"/>
            <a:ext cx="12942031" cy="7598622"/>
          </a:xfrm>
          <a:prstGeom prst="rect">
            <a:avLst/>
          </a:prstGeom>
          <a:ln w="12700">
            <a:miter lim="400000"/>
          </a:ln>
        </p:spPr>
      </p:pic>
      <p:sp>
        <p:nvSpPr>
          <p:cNvPr id="29" name="Folien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0" name="Textebene 1…"/>
          <p:cNvSpPr txBox="1">
            <a:spLocks noGrp="1"/>
          </p:cNvSpPr>
          <p:nvPr>
            <p:ph type="body" idx="1"/>
          </p:nvPr>
        </p:nvSpPr>
        <p:spPr>
          <a:xfrm>
            <a:off x="2149641" y="609598"/>
            <a:ext cx="9031706" cy="463825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51" name="Text Placeholder 2"/>
          <p:cNvSpPr>
            <a:spLocks noGrp="1"/>
          </p:cNvSpPr>
          <p:nvPr>
            <p:ph type="body" sz="quarter" idx="13"/>
          </p:nvPr>
        </p:nvSpPr>
        <p:spPr>
          <a:xfrm>
            <a:off x="2149642" y="5518484"/>
            <a:ext cx="8694823" cy="567240"/>
          </a:xfrm>
          <a:prstGeom prst="rect">
            <a:avLst/>
          </a:prstGeom>
        </p:spPr>
        <p:txBody>
          <a:bodyPr/>
          <a:lstStyle/>
          <a:p>
            <a:pPr marL="0" indent="0">
              <a:buSzTx/>
              <a:buFontTx/>
              <a:buNone/>
              <a:defRPr sz="1800">
                <a:solidFill>
                  <a:srgbClr val="888888"/>
                </a:solidFill>
                <a:latin typeface="Arial"/>
                <a:ea typeface="Arial"/>
                <a:cs typeface="Arial"/>
                <a:sym typeface="Arial"/>
              </a:defRPr>
            </a:pPr>
            <a:endParaRPr/>
          </a:p>
        </p:txBody>
      </p:sp>
      <p:pic>
        <p:nvPicPr>
          <p:cNvPr id="52" name="Bild" descr="Bild"/>
          <p:cNvPicPr>
            <a:picLocks noChangeAspect="1"/>
          </p:cNvPicPr>
          <p:nvPr/>
        </p:nvPicPr>
        <p:blipFill>
          <a:blip r:embed="rId2"/>
          <a:stretch>
            <a:fillRect/>
          </a:stretch>
        </p:blipFill>
        <p:spPr>
          <a:xfrm>
            <a:off x="-2400061" y="-148782"/>
            <a:ext cx="12942031" cy="7598622"/>
          </a:xfrm>
          <a:prstGeom prst="rect">
            <a:avLst/>
          </a:prstGeom>
          <a:ln w="12700">
            <a:miter lim="400000"/>
          </a:ln>
        </p:spPr>
      </p:pic>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eltext"/>
          <p:cNvSpPr txBox="1">
            <a:spLocks noGrp="1"/>
          </p:cNvSpPr>
          <p:nvPr>
            <p:ph type="title"/>
          </p:nvPr>
        </p:nvSpPr>
        <p:spPr>
          <a:prstGeom prst="rect">
            <a:avLst/>
          </a:prstGeom>
        </p:spPr>
        <p:txBody>
          <a:bodyPr/>
          <a:lstStyle/>
          <a:p>
            <a:r>
              <a:t>Titeltext</a:t>
            </a:r>
          </a:p>
        </p:txBody>
      </p:sp>
      <p:sp>
        <p:nvSpPr>
          <p:cNvPr id="61" name="Textebene 1…"/>
          <p:cNvSpPr txBox="1">
            <a:spLocks noGrp="1"/>
          </p:cNvSpPr>
          <p:nvPr>
            <p:ph type="body" sz="half" idx="1"/>
          </p:nvPr>
        </p:nvSpPr>
        <p:spPr>
          <a:xfrm>
            <a:off x="838200" y="1825625"/>
            <a:ext cx="5181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6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eltext"/>
          <p:cNvSpPr txBox="1">
            <a:spLocks noGrp="1"/>
          </p:cNvSpPr>
          <p:nvPr>
            <p:ph type="title"/>
          </p:nvPr>
        </p:nvSpPr>
        <p:spPr>
          <a:xfrm>
            <a:off x="839787" y="365125"/>
            <a:ext cx="10515601" cy="1325563"/>
          </a:xfrm>
          <a:prstGeom prst="rect">
            <a:avLst/>
          </a:prstGeom>
        </p:spPr>
        <p:txBody>
          <a:bodyPr/>
          <a:lstStyle/>
          <a:p>
            <a:r>
              <a:t>Titeltext</a:t>
            </a:r>
          </a:p>
        </p:txBody>
      </p:sp>
      <p:sp>
        <p:nvSpPr>
          <p:cNvPr id="70" name="Textebene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Textebene 1</a:t>
            </a:r>
          </a:p>
          <a:p>
            <a:pPr lvl="1"/>
            <a:r>
              <a:t>Textebene 2</a:t>
            </a:r>
          </a:p>
          <a:p>
            <a:pPr lvl="2"/>
            <a:r>
              <a:t>Textebene 3</a:t>
            </a:r>
          </a:p>
          <a:p>
            <a:pPr lvl="3"/>
            <a:r>
              <a:t>Textebene 4</a:t>
            </a:r>
          </a:p>
          <a:p>
            <a:pPr lvl="4"/>
            <a:r>
              <a:t>Textebene 5</a:t>
            </a:r>
          </a:p>
        </p:txBody>
      </p:sp>
      <p:sp>
        <p:nvSpPr>
          <p:cNvPr id="71"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7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eltext"/>
          <p:cNvSpPr txBox="1">
            <a:spLocks noGrp="1"/>
          </p:cNvSpPr>
          <p:nvPr>
            <p:ph type="title"/>
          </p:nvPr>
        </p:nvSpPr>
        <p:spPr>
          <a:prstGeom prst="rect">
            <a:avLst/>
          </a:prstGeom>
        </p:spPr>
        <p:txBody>
          <a:bodyPr/>
          <a:lstStyle/>
          <a:p>
            <a:r>
              <a:t>Titeltext</a:t>
            </a:r>
          </a:p>
        </p:txBody>
      </p:sp>
      <p:sp>
        <p:nvSpPr>
          <p:cNvPr id="8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87" name="Grafik 6" descr="Grafik 6"/>
          <p:cNvPicPr>
            <a:picLocks noChangeAspect="1"/>
          </p:cNvPicPr>
          <p:nvPr/>
        </p:nvPicPr>
        <p:blipFill>
          <a:blip r:embed="rId2"/>
          <a:stretch>
            <a:fillRect/>
          </a:stretch>
        </p:blipFill>
        <p:spPr>
          <a:xfrm>
            <a:off x="-2537273" y="0"/>
            <a:ext cx="3699109" cy="6858000"/>
          </a:xfrm>
          <a:prstGeom prst="rect">
            <a:avLst/>
          </a:prstGeom>
          <a:ln w="12700">
            <a:miter lim="400000"/>
          </a:ln>
        </p:spPr>
      </p:pic>
      <p:sp>
        <p:nvSpPr>
          <p:cNvPr id="8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5"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96" name="Textebene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Textebene 1</a:t>
            </a:r>
          </a:p>
          <a:p>
            <a:pPr lvl="1"/>
            <a:r>
              <a:t>Textebene 2</a:t>
            </a:r>
          </a:p>
          <a:p>
            <a:pPr lvl="2"/>
            <a:r>
              <a:t>Textebene 3</a:t>
            </a:r>
          </a:p>
          <a:p>
            <a:pPr lvl="3"/>
            <a:r>
              <a:t>Textebene 4</a:t>
            </a:r>
          </a:p>
          <a:p>
            <a:pPr lvl="4"/>
            <a:r>
              <a:t>Textebene 5</a:t>
            </a:r>
          </a:p>
        </p:txBody>
      </p:sp>
      <p:sp>
        <p:nvSpPr>
          <p:cNvPr id="97"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9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5"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106"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7" name="Textebene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Textebene 1</a:t>
            </a:r>
          </a:p>
          <a:p>
            <a:pPr lvl="1"/>
            <a:r>
              <a:t>Textebene 2</a:t>
            </a:r>
          </a:p>
          <a:p>
            <a:pPr lvl="2"/>
            <a:r>
              <a:t>Textebene 3</a:t>
            </a:r>
          </a:p>
          <a:p>
            <a:pPr lvl="3"/>
            <a:r>
              <a:t>Textebene 4</a:t>
            </a:r>
          </a:p>
          <a:p>
            <a:pPr lvl="4"/>
            <a:r>
              <a:t>Textebene 5</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Titeltext</a:t>
            </a:r>
          </a:p>
        </p:txBody>
      </p:sp>
      <p:sp>
        <p:nvSpPr>
          <p:cNvPr id="3" name="Textebene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tiff"/><Relationship Id="rId4" Type="http://schemas.openxmlformats.org/officeDocument/2006/relationships/image" Target="../media/image10.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energypedia.info/wiki/Toolbox_on_SPI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nM--P4Td-C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nM--P4Td-C8&amp;t=40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Grafik 8" descr="Grafik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64887" y="0"/>
            <a:ext cx="13634073" cy="6858000"/>
          </a:xfrm>
          <a:prstGeom prst="rect">
            <a:avLst/>
          </a:prstGeom>
          <a:ln w="12700">
            <a:miter lim="400000"/>
          </a:ln>
        </p:spPr>
      </p:pic>
      <p:sp>
        <p:nvSpPr>
          <p:cNvPr id="136" name="Rechteck 9"/>
          <p:cNvSpPr/>
          <p:nvPr/>
        </p:nvSpPr>
        <p:spPr>
          <a:xfrm>
            <a:off x="-67056" y="-18330"/>
            <a:ext cx="11241024" cy="6894660"/>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lang="en-GB" dirty="0"/>
          </a:p>
        </p:txBody>
      </p:sp>
      <p:sp>
        <p:nvSpPr>
          <p:cNvPr id="137" name="Title 1"/>
          <p:cNvSpPr txBox="1">
            <a:spLocks noGrp="1"/>
          </p:cNvSpPr>
          <p:nvPr>
            <p:ph type="title"/>
          </p:nvPr>
        </p:nvSpPr>
        <p:spPr>
          <a:xfrm>
            <a:off x="446891" y="2260899"/>
            <a:ext cx="4523876" cy="1013703"/>
          </a:xfrm>
          <a:prstGeom prst="rect">
            <a:avLst/>
          </a:prstGeom>
        </p:spPr>
        <p:txBody>
          <a:bodyPr/>
          <a:lstStyle/>
          <a:p>
            <a:r>
              <a:rPr lang="en-GB" dirty="0"/>
              <a:t>SPIS Training</a:t>
            </a:r>
          </a:p>
        </p:txBody>
      </p:sp>
      <p:pic>
        <p:nvPicPr>
          <p:cNvPr id="138" name="Grafik 10" descr="Grafik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3098" y="43710"/>
            <a:ext cx="2286000" cy="2104669"/>
          </a:xfrm>
          <a:prstGeom prst="rect">
            <a:avLst/>
          </a:prstGeom>
          <a:ln w="12700">
            <a:miter lim="400000"/>
          </a:ln>
        </p:spPr>
      </p:pic>
      <p:sp>
        <p:nvSpPr>
          <p:cNvPr id="139"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lang="en-GB" dirty="0"/>
          </a:p>
        </p:txBody>
      </p:sp>
      <p:sp>
        <p:nvSpPr>
          <p:cNvPr id="140" name="Textfeld 17"/>
          <p:cNvSpPr txBox="1"/>
          <p:nvPr/>
        </p:nvSpPr>
        <p:spPr>
          <a:xfrm>
            <a:off x="446891" y="3182239"/>
            <a:ext cx="5649109"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FFFFFF"/>
                </a:solidFill>
                <a:latin typeface="Arial"/>
                <a:ea typeface="Arial"/>
                <a:cs typeface="Arial"/>
                <a:sym typeface="Arial"/>
              </a:defRPr>
            </a:lvl1pPr>
          </a:lstStyle>
          <a:p>
            <a:r>
              <a:rPr lang="en-GB" dirty="0"/>
              <a:t>WEBINAR II – Water Requirement </a:t>
            </a:r>
          </a:p>
        </p:txBody>
      </p:sp>
      <p:pic>
        <p:nvPicPr>
          <p:cNvPr id="141" name="Grafik 3" descr="Grafik 3"/>
          <p:cNvPicPr>
            <a:picLocks noChangeAspect="1"/>
          </p:cNvPicPr>
          <p:nvPr/>
        </p:nvPicPr>
        <p:blipFill>
          <a:blip r:embed="rId4"/>
          <a:stretch>
            <a:fillRect/>
          </a:stretch>
        </p:blipFill>
        <p:spPr>
          <a:xfrm>
            <a:off x="-4030172" y="3728241"/>
            <a:ext cx="6739002" cy="1617457"/>
          </a:xfrm>
          <a:prstGeom prst="rect">
            <a:avLst/>
          </a:prstGeom>
          <a:ln w="12700">
            <a:miter lim="400000"/>
          </a:ln>
        </p:spPr>
      </p:pic>
      <p:pic>
        <p:nvPicPr>
          <p:cNvPr id="142" name="Grafik 18" descr="Grafik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0209" y="5704900"/>
            <a:ext cx="8657864" cy="1283950"/>
          </a:xfrm>
          <a:prstGeom prst="rect">
            <a:avLst/>
          </a:prstGeom>
          <a:ln w="12700">
            <a:miter lim="400000"/>
          </a:ln>
        </p:spPr>
      </p:pic>
      <p:pic>
        <p:nvPicPr>
          <p:cNvPr id="3" name="Picture 2">
            <a:extLst>
              <a:ext uri="{FF2B5EF4-FFF2-40B4-BE49-F238E27FC236}">
                <a16:creationId xmlns:a16="http://schemas.microsoft.com/office/drawing/2014/main" id="{D95F2012-95C6-490C-B277-A389E4E47D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8032" y="5956693"/>
            <a:ext cx="1696431" cy="656562"/>
          </a:xfrm>
          <a:prstGeom prst="rect">
            <a:avLst/>
          </a:prstGeom>
        </p:spPr>
      </p:pic>
    </p:spTree>
    <p:extLst>
      <p:ext uri="{BB962C8B-B14F-4D97-AF65-F5344CB8AC3E}">
        <p14:creationId xmlns:p14="http://schemas.microsoft.com/office/powerpoint/2010/main" val="155397158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Homework</a:t>
            </a:r>
            <a:r>
              <a:rPr lang="fr-FR" dirty="0"/>
              <a:t> I – Solution</a:t>
            </a:r>
          </a:p>
        </p:txBody>
      </p:sp>
      <p:sp>
        <p:nvSpPr>
          <p:cNvPr id="5" name="Rechteck 2">
            <a:extLst>
              <a:ext uri="{FF2B5EF4-FFF2-40B4-BE49-F238E27FC236}">
                <a16:creationId xmlns:a16="http://schemas.microsoft.com/office/drawing/2014/main" id="{3622C1B2-EA25-7640-974E-EE75FAB738CD}"/>
              </a:ext>
            </a:extLst>
          </p:cNvPr>
          <p:cNvSpPr/>
          <p:nvPr/>
        </p:nvSpPr>
        <p:spPr>
          <a:xfrm>
            <a:off x="1445157" y="2391085"/>
            <a:ext cx="9908642" cy="307730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nSpc>
                <a:spcPct val="115000"/>
              </a:lnSpc>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gross income?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KES 855.000	</a:t>
            </a:r>
            <a:endParaRPr lang="de-DE" sz="2400" dirty="0">
              <a:effectLst/>
              <a:ea typeface="Calibri" panose="020F0502020204030204" pitchFamily="34" charset="0"/>
              <a:cs typeface="Arial" panose="020B0604020202020204" pitchFamily="34" charset="0"/>
            </a:endParaRPr>
          </a:p>
          <a:p>
            <a:pPr marL="457200" indent="-228600">
              <a:lnSpc>
                <a:spcPct val="115000"/>
              </a:lnSpc>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total expense?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KES </a:t>
            </a:r>
            <a:r>
              <a:rPr lang="en-US" sz="2400"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601.230	              </a:t>
            </a:r>
            <a:endParaRPr lang="de-DE" sz="2400" dirty="0">
              <a:effectLst/>
              <a:ea typeface="Calibri" panose="020F0502020204030204" pitchFamily="34" charset="0"/>
              <a:cs typeface="Arial" panose="020B0604020202020204" pitchFamily="34" charset="0"/>
            </a:endParaRPr>
          </a:p>
          <a:p>
            <a:pPr marL="457200" indent="-228600">
              <a:lnSpc>
                <a:spcPct val="115000"/>
              </a:lnSpc>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total variable cost?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KES </a:t>
            </a:r>
            <a:r>
              <a:rPr lang="en-US" sz="2400"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253.450	</a:t>
            </a:r>
            <a:endParaRPr lang="de-DE" sz="2400" dirty="0">
              <a:effectLst/>
              <a:ea typeface="Calibri" panose="020F0502020204030204" pitchFamily="34" charset="0"/>
              <a:cs typeface="Arial" panose="020B0604020202020204" pitchFamily="34" charset="0"/>
            </a:endParaRPr>
          </a:p>
          <a:p>
            <a:pPr marL="457200" indent="-228600">
              <a:lnSpc>
                <a:spcPct val="115000"/>
              </a:lnSpc>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gross profit?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KES </a:t>
            </a:r>
            <a:r>
              <a:rPr lang="en-US" sz="2400"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253.770             </a:t>
            </a:r>
            <a:endParaRPr lang="de-DE" sz="2400" dirty="0">
              <a:effectLst/>
              <a:ea typeface="Calibri" panose="020F0502020204030204" pitchFamily="34" charset="0"/>
              <a:cs typeface="Arial" panose="020B0604020202020204" pitchFamily="34" charset="0"/>
            </a:endParaRPr>
          </a:p>
          <a:p>
            <a:pPr marL="457200" indent="-228600">
              <a:lnSpc>
                <a:spcPct val="115000"/>
              </a:lnSpc>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highest variable cost?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Salary costs (temporary staff) </a:t>
            </a:r>
          </a:p>
          <a:p>
            <a:pPr marL="457200" indent="-228600">
              <a:lnSpc>
                <a:spcPct val="115000"/>
              </a:lnSpc>
              <a:spcAft>
                <a:spcPts val="1000"/>
              </a:spcAft>
            </a:pP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 KES </a:t>
            </a:r>
            <a:r>
              <a:rPr lang="en-US" sz="2400"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180.000</a:t>
            </a:r>
            <a:endParaRPr lang="de-DE"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84619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35" y="553792"/>
            <a:ext cx="9380621" cy="1027807"/>
          </a:xfrm>
        </p:spPr>
        <p:txBody>
          <a:bodyPr/>
          <a:lstStyle/>
          <a:p>
            <a:r>
              <a:rPr lang="en-GB" dirty="0"/>
              <a:t>Homework I</a:t>
            </a:r>
          </a:p>
        </p:txBody>
      </p:sp>
      <p:pic>
        <p:nvPicPr>
          <p:cNvPr id="4" name="Grafik 4" descr="Ein Bild, das Screenshot enthält.&#10;&#10;Automatisch generierte Beschreibung">
            <a:extLst>
              <a:ext uri="{FF2B5EF4-FFF2-40B4-BE49-F238E27FC236}">
                <a16:creationId xmlns:a16="http://schemas.microsoft.com/office/drawing/2014/main" id="{4ABCE6B2-873F-904D-998C-4C6B185F193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06205" y="1712891"/>
            <a:ext cx="10885796" cy="5145110"/>
          </a:xfrm>
          <a:prstGeom prst="rect">
            <a:avLst/>
          </a:prstGeom>
        </p:spPr>
      </p:pic>
    </p:spTree>
    <p:extLst>
      <p:ext uri="{BB962C8B-B14F-4D97-AF65-F5344CB8AC3E}">
        <p14:creationId xmlns:p14="http://schemas.microsoft.com/office/powerpoint/2010/main" val="207147312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Poll 1: How was the homework?</a:t>
            </a:r>
          </a:p>
        </p:txBody>
      </p:sp>
      <p:sp>
        <p:nvSpPr>
          <p:cNvPr id="3" name="Text Placeholder 2"/>
          <p:cNvSpPr>
            <a:spLocks noGrp="1"/>
          </p:cNvSpPr>
          <p:nvPr>
            <p:ph type="body" idx="1"/>
          </p:nvPr>
        </p:nvSpPr>
        <p:spPr/>
        <p:txBody>
          <a:bodyPr>
            <a:normAutofit lnSpcReduction="10000"/>
          </a:bodyPr>
          <a:lstStyle/>
          <a:p>
            <a:pPr>
              <a:buFont typeface="Wingdings" charset="2"/>
              <a:buChar char="ü"/>
            </a:pPr>
            <a:r>
              <a:rPr lang="en-GB" dirty="0"/>
              <a:t>Too easy for me</a:t>
            </a:r>
          </a:p>
          <a:p>
            <a:pPr>
              <a:buFont typeface="Wingdings" charset="2"/>
              <a:buChar char="ü"/>
            </a:pPr>
            <a:endParaRPr lang="en-GB" dirty="0"/>
          </a:p>
          <a:p>
            <a:pPr>
              <a:buFont typeface="Wingdings" charset="2"/>
              <a:buChar char="ü"/>
            </a:pPr>
            <a:r>
              <a:rPr lang="en-GB" dirty="0"/>
              <a:t>Difficult for me</a:t>
            </a:r>
          </a:p>
          <a:p>
            <a:pPr>
              <a:buFont typeface="Wingdings" charset="2"/>
              <a:buChar char="ü"/>
            </a:pPr>
            <a:endParaRPr lang="en-GB" dirty="0"/>
          </a:p>
          <a:p>
            <a:pPr>
              <a:buFont typeface="Wingdings" charset="2"/>
              <a:buChar char="ü"/>
            </a:pPr>
            <a:r>
              <a:rPr lang="en-GB" dirty="0"/>
              <a:t>I did not understand how to fill in the data in the Excel sheet</a:t>
            </a:r>
          </a:p>
          <a:p>
            <a:pPr>
              <a:buFont typeface="Wingdings" charset="2"/>
              <a:buChar char="ü"/>
            </a:pPr>
            <a:endParaRPr lang="en-GB" dirty="0"/>
          </a:p>
          <a:p>
            <a:pPr>
              <a:buFont typeface="Wingdings" charset="2"/>
              <a:buChar char="ü"/>
            </a:pPr>
            <a:r>
              <a:rPr lang="en-GB" dirty="0"/>
              <a:t>Exactly right</a:t>
            </a:r>
          </a:p>
        </p:txBody>
      </p:sp>
      <p:pic>
        <p:nvPicPr>
          <p:cNvPr id="4" name="Grafik 3">
            <a:extLst>
              <a:ext uri="{FF2B5EF4-FFF2-40B4-BE49-F238E27FC236}">
                <a16:creationId xmlns:a16="http://schemas.microsoft.com/office/drawing/2014/main" id="{14A3865A-1F4F-7241-A7DA-859A58E4D6B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16369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65497" y="0"/>
            <a:ext cx="11026503" cy="6840000"/>
          </a:xfrm>
          <a:prstGeom prst="rect">
            <a:avLst/>
          </a:prstGeom>
        </p:spPr>
      </p:pic>
    </p:spTree>
    <p:extLst>
      <p:ext uri="{BB962C8B-B14F-4D97-AF65-F5344CB8AC3E}">
        <p14:creationId xmlns:p14="http://schemas.microsoft.com/office/powerpoint/2010/main" val="15268347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The «</a:t>
            </a:r>
            <a:r>
              <a:rPr lang="de-DE" dirty="0" err="1"/>
              <a:t>Concept</a:t>
            </a:r>
            <a:r>
              <a:rPr lang="de-DE" dirty="0"/>
              <a:t>-Board»</a:t>
            </a:r>
            <a:endParaRPr lang="fr-FR" dirty="0"/>
          </a:p>
        </p:txBody>
      </p:sp>
      <p:sp>
        <p:nvSpPr>
          <p:cNvPr id="3" name="Text Placeholder 2"/>
          <p:cNvSpPr>
            <a:spLocks noGrp="1"/>
          </p:cNvSpPr>
          <p:nvPr>
            <p:ph type="body" idx="1"/>
          </p:nvPr>
        </p:nvSpPr>
        <p:spPr/>
        <p:txBody>
          <a:bodyPr/>
          <a:lstStyle/>
          <a:p>
            <a:r>
              <a:rPr lang="en-GB" dirty="0">
                <a:solidFill>
                  <a:srgbClr val="FF0000"/>
                </a:solidFill>
              </a:rPr>
              <a:t>Address Group 1: </a:t>
            </a:r>
          </a:p>
          <a:p>
            <a:r>
              <a:rPr lang="en-GB" dirty="0">
                <a:solidFill>
                  <a:srgbClr val="FF0000"/>
                </a:solidFill>
              </a:rPr>
              <a:t>Address Group 2: </a:t>
            </a:r>
          </a:p>
          <a:p>
            <a:r>
              <a:rPr lang="en-GB" dirty="0">
                <a:solidFill>
                  <a:srgbClr val="FF0000"/>
                </a:solidFill>
              </a:rPr>
              <a:t>Address Group 3: </a:t>
            </a:r>
          </a:p>
          <a:p>
            <a:r>
              <a:rPr lang="en-GB" dirty="0">
                <a:solidFill>
                  <a:srgbClr val="FF0000"/>
                </a:solidFill>
              </a:rPr>
              <a:t>Address Group 4: </a:t>
            </a:r>
          </a:p>
          <a:p>
            <a:endParaRPr lang="en-GB" dirty="0">
              <a:solidFill>
                <a:srgbClr val="FF0000"/>
              </a:solidFill>
            </a:endParaRPr>
          </a:p>
        </p:txBody>
      </p:sp>
    </p:spTree>
    <p:extLst>
      <p:ext uri="{BB962C8B-B14F-4D97-AF65-F5344CB8AC3E}">
        <p14:creationId xmlns:p14="http://schemas.microsoft.com/office/powerpoint/2010/main" val="5313733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Work Tasks</a:t>
            </a:r>
          </a:p>
        </p:txBody>
      </p:sp>
      <p:sp>
        <p:nvSpPr>
          <p:cNvPr id="3" name="Text Placeholder 2"/>
          <p:cNvSpPr>
            <a:spLocks noGrp="1"/>
          </p:cNvSpPr>
          <p:nvPr>
            <p:ph type="body" idx="1"/>
          </p:nvPr>
        </p:nvSpPr>
        <p:spPr>
          <a:xfrm>
            <a:off x="1973177" y="2447108"/>
            <a:ext cx="9380622" cy="3738563"/>
          </a:xfrm>
        </p:spPr>
        <p:txBody>
          <a:bodyPr/>
          <a:lstStyle/>
          <a:p>
            <a:r>
              <a:rPr lang="en-GB" dirty="0"/>
              <a:t>In the handout 2.3 you will find 24 pictures of SPIS components. </a:t>
            </a:r>
          </a:p>
          <a:p>
            <a:r>
              <a:rPr lang="en-GB" dirty="0"/>
              <a:t>Please match the components mentioned in the handout 2.4 with the pictures. </a:t>
            </a:r>
          </a:p>
          <a:p>
            <a:r>
              <a:rPr lang="en-GB" dirty="0"/>
              <a:t>Make a table with the picture number and the corresponding component name.</a:t>
            </a:r>
          </a:p>
        </p:txBody>
      </p:sp>
      <p:sp>
        <p:nvSpPr>
          <p:cNvPr id="5" name="TextBox 4"/>
          <p:cNvSpPr txBox="1"/>
          <p:nvPr/>
        </p:nvSpPr>
        <p:spPr>
          <a:xfrm>
            <a:off x="5930537" y="450205"/>
            <a:ext cx="5423262"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2 Hand-</a:t>
            </a:r>
            <a:r>
              <a:rPr kumimoji="0" lang="fr-FR" sz="2400" i="0" u="none" strike="noStrike" normalizeH="0" baseline="0" dirty="0" err="1">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Outs</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a:t>
            </a:r>
            <a:r>
              <a:rPr lang="fr-FR" sz="2400" dirty="0">
                <a:ln w="0"/>
                <a:solidFill>
                  <a:schemeClr val="tx1"/>
                </a:solidFill>
                <a:effectLst>
                  <a:outerShdw blurRad="38100" dist="19050" dir="2700000" algn="tl" rotWithShape="0">
                    <a:schemeClr val="dk1">
                      <a:alpha val="40000"/>
                    </a:schemeClr>
                  </a:outerShdw>
                </a:effectLst>
                <a:latin typeface="Arial" charset="0"/>
                <a:ea typeface="Arial" charset="0"/>
                <a:cs typeface="Arial" charset="0"/>
              </a:rPr>
              <a:t>2.3 and 2.4</a:t>
            </a:r>
            <a:endPar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endParaRPr>
          </a:p>
        </p:txBody>
      </p:sp>
    </p:spTree>
    <p:extLst>
      <p:ext uri="{BB962C8B-B14F-4D97-AF65-F5344CB8AC3E}">
        <p14:creationId xmlns:p14="http://schemas.microsoft.com/office/powerpoint/2010/main" val="82284831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191" y="303433"/>
            <a:ext cx="9380621" cy="1325564"/>
          </a:xfrm>
        </p:spPr>
        <p:txBody>
          <a:bodyPr/>
          <a:lstStyle/>
          <a:p>
            <a:r>
              <a:rPr lang="de-DE" dirty="0"/>
              <a:t>The «</a:t>
            </a:r>
            <a:r>
              <a:rPr lang="de-DE" dirty="0" err="1"/>
              <a:t>Concept</a:t>
            </a:r>
            <a:r>
              <a:rPr lang="de-DE" dirty="0"/>
              <a:t>-Board»</a:t>
            </a:r>
            <a:endParaRPr lang="fr-FR"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7522" y="1628997"/>
            <a:ext cx="10874477" cy="5229003"/>
          </a:xfrm>
          <a:prstGeom prst="rect">
            <a:avLst/>
          </a:prstGeom>
        </p:spPr>
      </p:pic>
      <p:sp>
        <p:nvSpPr>
          <p:cNvPr id="5" name="TextBox 4"/>
          <p:cNvSpPr txBox="1"/>
          <p:nvPr/>
        </p:nvSpPr>
        <p:spPr>
          <a:xfrm>
            <a:off x="7440050" y="303433"/>
            <a:ext cx="4273855"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Hand-</a:t>
            </a:r>
            <a:r>
              <a:rPr kumimoji="0" lang="fr-FR" sz="2400" i="0" u="none" strike="noStrike" normalizeH="0" baseline="0" dirty="0" err="1">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Outs</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a:t>
            </a:r>
            <a:r>
              <a:rPr lang="fr-FR" sz="2400" dirty="0">
                <a:ln w="0"/>
                <a:solidFill>
                  <a:schemeClr val="tx1"/>
                </a:solidFill>
                <a:effectLst>
                  <a:outerShdw blurRad="38100" dist="19050" dir="2700000" algn="tl" rotWithShape="0">
                    <a:schemeClr val="dk1">
                      <a:alpha val="40000"/>
                    </a:schemeClr>
                  </a:outerShdw>
                </a:effectLst>
                <a:latin typeface="Arial" charset="0"/>
                <a:ea typeface="Arial" charset="0"/>
                <a:cs typeface="Arial" charset="0"/>
              </a:rPr>
              <a:t>Bingo Images</a:t>
            </a:r>
            <a:endPar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endParaRPr>
          </a:p>
        </p:txBody>
      </p:sp>
    </p:spTree>
    <p:extLst>
      <p:ext uri="{BB962C8B-B14F-4D97-AF65-F5344CB8AC3E}">
        <p14:creationId xmlns:p14="http://schemas.microsoft.com/office/powerpoint/2010/main" val="163331314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ge5image1098636144">
            <a:extLst>
              <a:ext uri="{FF2B5EF4-FFF2-40B4-BE49-F238E27FC236}">
                <a16:creationId xmlns:a16="http://schemas.microsoft.com/office/drawing/2014/main" id="{63957CF0-4E6C-C243-8BC5-AA972F60BD0C}"/>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r="-37876"/>
          <a:stretch/>
        </p:blipFill>
        <p:spPr bwMode="auto">
          <a:xfrm>
            <a:off x="1318159" y="2006601"/>
            <a:ext cx="4958205" cy="359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Terms for Bingo</a:t>
            </a:r>
            <a:r>
              <a:rPr lang="mr-IN" dirty="0"/>
              <a:t>…</a:t>
            </a:r>
            <a:endParaRPr lang="en-GB" dirty="0"/>
          </a:p>
        </p:txBody>
      </p:sp>
      <p:pic>
        <p:nvPicPr>
          <p:cNvPr id="6" name="Grafik 6">
            <a:extLst>
              <a:ext uri="{FF2B5EF4-FFF2-40B4-BE49-F238E27FC236}">
                <a16:creationId xmlns:a16="http://schemas.microsoft.com/office/drawing/2014/main" id="{A9A4179F-551C-1D4D-AB93-4C26366FAE4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92771" y="2006601"/>
            <a:ext cx="8172507" cy="3592762"/>
          </a:xfrm>
          <a:prstGeom prst="rect">
            <a:avLst/>
          </a:prstGeom>
        </p:spPr>
      </p:pic>
      <p:sp>
        <p:nvSpPr>
          <p:cNvPr id="8" name="TextBox 7"/>
          <p:cNvSpPr txBox="1"/>
          <p:nvPr/>
        </p:nvSpPr>
        <p:spPr>
          <a:xfrm>
            <a:off x="5930537" y="450205"/>
            <a:ext cx="5423262"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Hand-Out: </a:t>
            </a:r>
            <a:r>
              <a:rPr lang="fr-FR" sz="2400" dirty="0">
                <a:ln w="0"/>
                <a:solidFill>
                  <a:schemeClr val="tx1"/>
                </a:solidFill>
                <a:effectLst>
                  <a:outerShdw blurRad="38100" dist="19050" dir="2700000" algn="tl" rotWithShape="0">
                    <a:schemeClr val="dk1">
                      <a:alpha val="40000"/>
                    </a:schemeClr>
                  </a:outerShdw>
                </a:effectLst>
                <a:latin typeface="Arial" charset="0"/>
                <a:ea typeface="Arial" charset="0"/>
                <a:cs typeface="Arial" charset="0"/>
              </a:rPr>
              <a:t>2.4</a:t>
            </a:r>
            <a:endPar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endParaRPr>
          </a:p>
        </p:txBody>
      </p:sp>
    </p:spTree>
    <p:extLst>
      <p:ext uri="{BB962C8B-B14F-4D97-AF65-F5344CB8AC3E}">
        <p14:creationId xmlns:p14="http://schemas.microsoft.com/office/powerpoint/2010/main" val="5963365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Expected result</a:t>
            </a:r>
            <a:r>
              <a:rPr lang="mr-IN" dirty="0"/>
              <a:t>…</a:t>
            </a:r>
            <a:endParaRPr lang="en-GB" dirty="0"/>
          </a:p>
        </p:txBody>
      </p:sp>
      <p:graphicFrame>
        <p:nvGraphicFramePr>
          <p:cNvPr id="5" name="Tabelle 2">
            <a:extLst>
              <a:ext uri="{FF2B5EF4-FFF2-40B4-BE49-F238E27FC236}">
                <a16:creationId xmlns:a16="http://schemas.microsoft.com/office/drawing/2014/main" id="{5DAA33F2-1099-AB45-BF25-CBB37EC04040}"/>
              </a:ext>
            </a:extLst>
          </p:cNvPr>
          <p:cNvGraphicFramePr>
            <a:graphicFrameLocks noGrp="1"/>
          </p:cNvGraphicFramePr>
          <p:nvPr>
            <p:extLst>
              <p:ext uri="{D42A27DB-BD31-4B8C-83A1-F6EECF244321}">
                <p14:modId xmlns:p14="http://schemas.microsoft.com/office/powerpoint/2010/main" val="1139040642"/>
              </p:ext>
            </p:extLst>
          </p:nvPr>
        </p:nvGraphicFramePr>
        <p:xfrm>
          <a:off x="1302618" y="1966689"/>
          <a:ext cx="10889382" cy="4254603"/>
        </p:xfrm>
        <a:graphic>
          <a:graphicData uri="http://schemas.openxmlformats.org/drawingml/2006/table">
            <a:tbl>
              <a:tblPr firstRow="1" bandRow="1">
                <a:tableStyleId>{5C22544A-7EE6-4342-B048-85BDC9FD1C3A}</a:tableStyleId>
              </a:tblPr>
              <a:tblGrid>
                <a:gridCol w="2274592">
                  <a:extLst>
                    <a:ext uri="{9D8B030D-6E8A-4147-A177-3AD203B41FA5}">
                      <a16:colId xmlns:a16="http://schemas.microsoft.com/office/drawing/2014/main" val="934978850"/>
                    </a:ext>
                  </a:extLst>
                </a:gridCol>
                <a:gridCol w="8614790">
                  <a:extLst>
                    <a:ext uri="{9D8B030D-6E8A-4147-A177-3AD203B41FA5}">
                      <a16:colId xmlns:a16="http://schemas.microsoft.com/office/drawing/2014/main" val="1433154351"/>
                    </a:ext>
                  </a:extLst>
                </a:gridCol>
              </a:tblGrid>
              <a:tr h="434373">
                <a:tc>
                  <a:txBody>
                    <a:bodyPr/>
                    <a:lstStyle/>
                    <a:p>
                      <a:r>
                        <a:rPr lang="de-DE" dirty="0"/>
                        <a:t>Pictures</a:t>
                      </a:r>
                    </a:p>
                  </a:txBody>
                  <a:tcPr/>
                </a:tc>
                <a:tc>
                  <a:txBody>
                    <a:bodyPr/>
                    <a:lstStyle/>
                    <a:p>
                      <a:r>
                        <a:rPr lang="en-AU" noProof="0" dirty="0"/>
                        <a:t>Related</a:t>
                      </a:r>
                      <a:r>
                        <a:rPr lang="en-AU" baseline="0" noProof="0" dirty="0"/>
                        <a:t> terms</a:t>
                      </a:r>
                      <a:endParaRPr lang="en-AU" noProof="0" dirty="0"/>
                    </a:p>
                  </a:txBody>
                  <a:tcPr/>
                </a:tc>
                <a:extLst>
                  <a:ext uri="{0D108BD9-81ED-4DB2-BD59-A6C34878D82A}">
                    <a16:rowId xmlns:a16="http://schemas.microsoft.com/office/drawing/2014/main" val="1727097697"/>
                  </a:ext>
                </a:extLst>
              </a:tr>
              <a:tr h="636705">
                <a:tc>
                  <a:txBody>
                    <a:bodyPr/>
                    <a:lstStyle/>
                    <a:p>
                      <a:r>
                        <a:rPr lang="de-DE" dirty="0"/>
                        <a:t>1</a:t>
                      </a:r>
                    </a:p>
                  </a:txBody>
                  <a:tcPr/>
                </a:tc>
                <a:tc>
                  <a:txBody>
                    <a:bodyPr/>
                    <a:lstStyle/>
                    <a:p>
                      <a:r>
                        <a:rPr lang="de-DE" dirty="0"/>
                        <a:t>?</a:t>
                      </a:r>
                    </a:p>
                  </a:txBody>
                  <a:tcPr/>
                </a:tc>
                <a:extLst>
                  <a:ext uri="{0D108BD9-81ED-4DB2-BD59-A6C34878D82A}">
                    <a16:rowId xmlns:a16="http://schemas.microsoft.com/office/drawing/2014/main" val="1455213436"/>
                  </a:ext>
                </a:extLst>
              </a:tr>
              <a:tr h="636705">
                <a:tc>
                  <a:txBody>
                    <a:bodyPr/>
                    <a:lstStyle/>
                    <a:p>
                      <a:r>
                        <a:rPr lang="de-DE" dirty="0"/>
                        <a:t>2</a:t>
                      </a:r>
                    </a:p>
                  </a:txBody>
                  <a:tcPr/>
                </a:tc>
                <a:tc>
                  <a:txBody>
                    <a:bodyPr/>
                    <a:lstStyle/>
                    <a:p>
                      <a:r>
                        <a:rPr lang="de-DE" dirty="0"/>
                        <a:t>?</a:t>
                      </a:r>
                    </a:p>
                  </a:txBody>
                  <a:tcPr/>
                </a:tc>
                <a:extLst>
                  <a:ext uri="{0D108BD9-81ED-4DB2-BD59-A6C34878D82A}">
                    <a16:rowId xmlns:a16="http://schemas.microsoft.com/office/drawing/2014/main" val="1354150602"/>
                  </a:ext>
                </a:extLst>
              </a:tr>
              <a:tr h="636705">
                <a:tc>
                  <a:txBody>
                    <a:bodyPr/>
                    <a:lstStyle/>
                    <a:p>
                      <a:r>
                        <a:rPr lang="de-DE" dirty="0"/>
                        <a:t>3</a:t>
                      </a:r>
                    </a:p>
                  </a:txBody>
                  <a:tcPr/>
                </a:tc>
                <a:tc>
                  <a:txBody>
                    <a:bodyPr/>
                    <a:lstStyle/>
                    <a:p>
                      <a:r>
                        <a:rPr lang="de-DE" dirty="0"/>
                        <a:t>?</a:t>
                      </a:r>
                    </a:p>
                  </a:txBody>
                  <a:tcPr/>
                </a:tc>
                <a:extLst>
                  <a:ext uri="{0D108BD9-81ED-4DB2-BD59-A6C34878D82A}">
                    <a16:rowId xmlns:a16="http://schemas.microsoft.com/office/drawing/2014/main" val="560094820"/>
                  </a:ext>
                </a:extLst>
              </a:tr>
              <a:tr h="636705">
                <a:tc>
                  <a:txBody>
                    <a:bodyPr/>
                    <a:lstStyle/>
                    <a:p>
                      <a:r>
                        <a:rPr lang="de-DE" dirty="0"/>
                        <a:t>4</a:t>
                      </a:r>
                    </a:p>
                  </a:txBody>
                  <a:tcPr/>
                </a:tc>
                <a:tc>
                  <a:txBody>
                    <a:bodyPr/>
                    <a:lstStyle/>
                    <a:p>
                      <a:r>
                        <a:rPr lang="de-DE" dirty="0"/>
                        <a:t>?</a:t>
                      </a:r>
                    </a:p>
                  </a:txBody>
                  <a:tcPr/>
                </a:tc>
                <a:extLst>
                  <a:ext uri="{0D108BD9-81ED-4DB2-BD59-A6C34878D82A}">
                    <a16:rowId xmlns:a16="http://schemas.microsoft.com/office/drawing/2014/main" val="3709826271"/>
                  </a:ext>
                </a:extLst>
              </a:tr>
              <a:tr h="636705">
                <a:tc>
                  <a:txBody>
                    <a:bodyPr/>
                    <a:lstStyle/>
                    <a:p>
                      <a:r>
                        <a:rPr lang="de-DE" dirty="0"/>
                        <a:t>5</a:t>
                      </a:r>
                    </a:p>
                  </a:txBody>
                  <a:tcPr/>
                </a:tc>
                <a:tc>
                  <a:txBody>
                    <a:bodyPr/>
                    <a:lstStyle/>
                    <a:p>
                      <a:r>
                        <a:rPr lang="de-DE" dirty="0"/>
                        <a:t>?</a:t>
                      </a:r>
                    </a:p>
                  </a:txBody>
                  <a:tcPr/>
                </a:tc>
                <a:extLst>
                  <a:ext uri="{0D108BD9-81ED-4DB2-BD59-A6C34878D82A}">
                    <a16:rowId xmlns:a16="http://schemas.microsoft.com/office/drawing/2014/main" val="911627749"/>
                  </a:ext>
                </a:extLst>
              </a:tr>
              <a:tr h="636705">
                <a:tc>
                  <a:txBody>
                    <a:bodyPr/>
                    <a:lstStyle/>
                    <a:p>
                      <a:r>
                        <a:rPr lang="de-DE" dirty="0"/>
                        <a:t>6</a:t>
                      </a:r>
                    </a:p>
                  </a:txBody>
                  <a:tcPr/>
                </a:tc>
                <a:tc>
                  <a:txBody>
                    <a:bodyPr/>
                    <a:lstStyle/>
                    <a:p>
                      <a:r>
                        <a:rPr lang="de-DE" dirty="0"/>
                        <a:t>?</a:t>
                      </a:r>
                    </a:p>
                  </a:txBody>
                  <a:tcPr/>
                </a:tc>
                <a:extLst>
                  <a:ext uri="{0D108BD9-81ED-4DB2-BD59-A6C34878D82A}">
                    <a16:rowId xmlns:a16="http://schemas.microsoft.com/office/drawing/2014/main" val="2535103085"/>
                  </a:ext>
                </a:extLst>
              </a:tr>
            </a:tbl>
          </a:graphicData>
        </a:graphic>
      </p:graphicFrame>
    </p:spTree>
    <p:extLst>
      <p:ext uri="{BB962C8B-B14F-4D97-AF65-F5344CB8AC3E}">
        <p14:creationId xmlns:p14="http://schemas.microsoft.com/office/powerpoint/2010/main" val="9626482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Presentation </a:t>
            </a:r>
          </a:p>
        </p:txBody>
      </p:sp>
      <p:sp>
        <p:nvSpPr>
          <p:cNvPr id="3" name="Text Placeholder 2"/>
          <p:cNvSpPr>
            <a:spLocks noGrp="1"/>
          </p:cNvSpPr>
          <p:nvPr>
            <p:ph type="body" idx="1"/>
          </p:nvPr>
        </p:nvSpPr>
        <p:spPr>
          <a:xfrm>
            <a:off x="1973177" y="2447108"/>
            <a:ext cx="9380622" cy="3738563"/>
          </a:xfrm>
        </p:spPr>
        <p:txBody>
          <a:bodyPr/>
          <a:lstStyle/>
          <a:p>
            <a:r>
              <a:rPr lang="en-GB" dirty="0"/>
              <a:t>Every group decides on whom to present the results in advance</a:t>
            </a:r>
          </a:p>
          <a:p>
            <a:r>
              <a:rPr lang="en-GB" dirty="0"/>
              <a:t>You have </a:t>
            </a:r>
            <a:r>
              <a:rPr lang="en-GB" dirty="0">
                <a:solidFill>
                  <a:srgbClr val="FF0000"/>
                </a:solidFill>
              </a:rPr>
              <a:t>10 min to work in groups</a:t>
            </a:r>
          </a:p>
        </p:txBody>
      </p:sp>
    </p:spTree>
    <p:extLst>
      <p:ext uri="{BB962C8B-B14F-4D97-AF65-F5344CB8AC3E}">
        <p14:creationId xmlns:p14="http://schemas.microsoft.com/office/powerpoint/2010/main" val="8727086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6610" y="1"/>
            <a:ext cx="11005390" cy="6857999"/>
          </a:xfrm>
          <a:prstGeom prst="rect">
            <a:avLst/>
          </a:prstGeom>
        </p:spPr>
      </p:pic>
      <p:sp>
        <p:nvSpPr>
          <p:cNvPr id="3" name="TextBox 2"/>
          <p:cNvSpPr txBox="1"/>
          <p:nvPr/>
        </p:nvSpPr>
        <p:spPr>
          <a:xfrm>
            <a:off x="4052741" y="576103"/>
            <a:ext cx="5651545"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8000" dirty="0">
                <a:solidFill>
                  <a:schemeClr val="bg1"/>
                </a:solidFill>
                <a:latin typeface="Arial" charset="0"/>
                <a:ea typeface="Arial" charset="0"/>
                <a:cs typeface="Arial" charset="0"/>
              </a:rPr>
              <a:t>Welcome </a:t>
            </a:r>
          </a:p>
          <a:p>
            <a:pPr algn="ctr"/>
            <a:r>
              <a:rPr lang="en-GB" sz="3200" dirty="0">
                <a:solidFill>
                  <a:schemeClr val="bg1"/>
                </a:solidFill>
                <a:latin typeface="Arial" charset="0"/>
                <a:ea typeface="Arial" charset="0"/>
                <a:cs typeface="Arial" charset="0"/>
              </a:rPr>
              <a:t>to the Webinar Series on SPIS</a:t>
            </a:r>
            <a:endParaRPr kumimoji="0" lang="en-GB" sz="3200" b="0" i="0" u="none" strike="noStrike" cap="none" spc="0" normalizeH="0" baseline="0" dirty="0">
              <a:ln>
                <a:noFill/>
              </a:ln>
              <a:solidFill>
                <a:schemeClr val="bg1"/>
              </a:solidFill>
              <a:effectLst/>
              <a:uFillTx/>
              <a:latin typeface="Arial" charset="0"/>
              <a:ea typeface="Arial" charset="0"/>
              <a:cs typeface="Arial" charset="0"/>
              <a:sym typeface="Calibri"/>
            </a:endParaRPr>
          </a:p>
        </p:txBody>
      </p:sp>
      <p:sp>
        <p:nvSpPr>
          <p:cNvPr id="4" name="TextBox 3"/>
          <p:cNvSpPr txBox="1"/>
          <p:nvPr/>
        </p:nvSpPr>
        <p:spPr>
          <a:xfrm flipH="1">
            <a:off x="1334870" y="4798931"/>
            <a:ext cx="9952724"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3200" dirty="0">
                <a:solidFill>
                  <a:schemeClr val="bg1"/>
                </a:solidFill>
                <a:latin typeface="Arial" charset="0"/>
                <a:ea typeface="Arial" charset="0"/>
                <a:cs typeface="Arial" charset="0"/>
              </a:rPr>
              <a:t>brought to you by </a:t>
            </a:r>
          </a:p>
          <a:p>
            <a:r>
              <a:rPr lang="en-GB" sz="3200" b="1" dirty="0">
                <a:solidFill>
                  <a:schemeClr val="bg1"/>
                </a:solidFill>
                <a:latin typeface="Arial" charset="0"/>
                <a:ea typeface="Arial" charset="0"/>
                <a:cs typeface="Arial" charset="0"/>
              </a:rPr>
              <a:t>Water and Energy for Food</a:t>
            </a:r>
            <a:r>
              <a:rPr lang="en-GB" sz="3200" dirty="0">
                <a:solidFill>
                  <a:schemeClr val="bg1"/>
                </a:solidFill>
                <a:latin typeface="Arial" charset="0"/>
                <a:ea typeface="Arial" charset="0"/>
                <a:cs typeface="Arial" charset="0"/>
              </a:rPr>
              <a:t> WE4F</a:t>
            </a:r>
          </a:p>
          <a:p>
            <a:br>
              <a:rPr lang="en-GB" dirty="0">
                <a:solidFill>
                  <a:schemeClr val="bg1"/>
                </a:solidFill>
                <a:latin typeface="Arial" charset="0"/>
                <a:ea typeface="Arial" charset="0"/>
                <a:cs typeface="Arial" charset="0"/>
              </a:rPr>
            </a:br>
            <a:r>
              <a:rPr lang="en-GB" dirty="0">
                <a:solidFill>
                  <a:schemeClr val="bg1"/>
                </a:solidFill>
                <a:latin typeface="Arial" charset="0"/>
                <a:ea typeface="Arial" charset="0"/>
                <a:cs typeface="Arial" charset="0"/>
              </a:rPr>
              <a:t>developed by Margraf Publishers on the basis of the «Energypedia Toolbox»</a:t>
            </a:r>
            <a:endParaRPr kumimoji="0" lang="en-GB" sz="1800" b="0" i="0" u="none" strike="noStrike" cap="none" spc="0" normalizeH="0" baseline="0" dirty="0">
              <a:ln>
                <a:noFill/>
              </a:ln>
              <a:solidFill>
                <a:srgbClr val="000000"/>
              </a:solidFill>
              <a:effectLst/>
              <a:uFillTx/>
              <a:sym typeface="Calibri"/>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0668" y="5806302"/>
            <a:ext cx="1442828" cy="558514"/>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33218" y="5839821"/>
            <a:ext cx="498481" cy="519252"/>
          </a:xfrm>
          <a:prstGeom prst="rect">
            <a:avLst/>
          </a:prstGeom>
        </p:spPr>
      </p:pic>
    </p:spTree>
    <p:extLst>
      <p:ext uri="{BB962C8B-B14F-4D97-AF65-F5344CB8AC3E}">
        <p14:creationId xmlns:p14="http://schemas.microsoft.com/office/powerpoint/2010/main" val="213519276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Poll 2: How was the BINGO?</a:t>
            </a:r>
          </a:p>
        </p:txBody>
      </p:sp>
      <p:sp>
        <p:nvSpPr>
          <p:cNvPr id="3" name="Text Placeholder 2"/>
          <p:cNvSpPr>
            <a:spLocks noGrp="1"/>
          </p:cNvSpPr>
          <p:nvPr>
            <p:ph type="body" idx="1"/>
          </p:nvPr>
        </p:nvSpPr>
        <p:spPr/>
        <p:txBody>
          <a:bodyPr>
            <a:normAutofit lnSpcReduction="10000"/>
          </a:bodyPr>
          <a:lstStyle/>
          <a:p>
            <a:pPr>
              <a:buFont typeface="Wingdings" charset="2"/>
              <a:buChar char="ü"/>
            </a:pPr>
            <a:r>
              <a:rPr lang="en-AU" dirty="0"/>
              <a:t>Too easy for me</a:t>
            </a:r>
          </a:p>
          <a:p>
            <a:pPr>
              <a:buFont typeface="Wingdings" charset="2"/>
              <a:buChar char="ü"/>
            </a:pPr>
            <a:endParaRPr lang="en-AU" dirty="0"/>
          </a:p>
          <a:p>
            <a:pPr>
              <a:buFont typeface="Wingdings" charset="2"/>
              <a:buChar char="ü"/>
            </a:pPr>
            <a:r>
              <a:rPr lang="en-AU" dirty="0"/>
              <a:t>Difficult for me</a:t>
            </a:r>
          </a:p>
          <a:p>
            <a:pPr>
              <a:buFont typeface="Wingdings" charset="2"/>
              <a:buChar char="ü"/>
            </a:pPr>
            <a:endParaRPr lang="en-AU" dirty="0"/>
          </a:p>
          <a:p>
            <a:pPr>
              <a:buFont typeface="Wingdings" charset="2"/>
              <a:buChar char="ü"/>
            </a:pPr>
            <a:r>
              <a:rPr lang="en-AU" dirty="0"/>
              <a:t>We first had to get to know the other group members before we could start the tasks</a:t>
            </a:r>
          </a:p>
          <a:p>
            <a:pPr>
              <a:buFont typeface="Wingdings" charset="2"/>
              <a:buChar char="ü"/>
            </a:pPr>
            <a:endParaRPr lang="en-AU" dirty="0"/>
          </a:p>
          <a:p>
            <a:pPr>
              <a:buFont typeface="Wingdings" charset="2"/>
              <a:buChar char="ü"/>
            </a:pPr>
            <a:r>
              <a:rPr lang="en-AU" dirty="0"/>
              <a:t>Exactly right</a:t>
            </a:r>
          </a:p>
        </p:txBody>
      </p:sp>
    </p:spTree>
    <p:extLst>
      <p:ext uri="{BB962C8B-B14F-4D97-AF65-F5344CB8AC3E}">
        <p14:creationId xmlns:p14="http://schemas.microsoft.com/office/powerpoint/2010/main" val="148598334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67024" y="0"/>
            <a:ext cx="11103353" cy="6840000"/>
          </a:xfrm>
          <a:prstGeom prst="rect">
            <a:avLst/>
          </a:prstGeom>
        </p:spPr>
      </p:pic>
    </p:spTree>
    <p:extLst>
      <p:ext uri="{BB962C8B-B14F-4D97-AF65-F5344CB8AC3E}">
        <p14:creationId xmlns:p14="http://schemas.microsoft.com/office/powerpoint/2010/main" val="18791525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toolbox – an overview</a:t>
            </a:r>
          </a:p>
        </p:txBody>
      </p:sp>
      <p:sp>
        <p:nvSpPr>
          <p:cNvPr id="3" name="Text Placeholder 2"/>
          <p:cNvSpPr>
            <a:spLocks noGrp="1"/>
          </p:cNvSpPr>
          <p:nvPr>
            <p:ph type="body" idx="1"/>
          </p:nvPr>
        </p:nvSpPr>
        <p:spPr/>
        <p:txBody>
          <a:bodyPr>
            <a:normAutofit fontScale="92500" lnSpcReduction="10000"/>
          </a:bodyPr>
          <a:lstStyle/>
          <a:p>
            <a:pPr marL="0" indent="0">
              <a:buNone/>
            </a:pPr>
            <a:r>
              <a:rPr lang="en-GB" dirty="0"/>
              <a:t>The «Energypedia toolbox» is the basis for the webinars and we will mainly concentrate on the tools to plan and design SPIS.</a:t>
            </a:r>
          </a:p>
          <a:p>
            <a:pPr marL="0" indent="0">
              <a:buNone/>
            </a:pPr>
            <a:br>
              <a:rPr lang="en-GB" dirty="0"/>
            </a:br>
            <a:r>
              <a:rPr lang="en-GB" dirty="0"/>
              <a:t>Let us look at the toolbox:</a:t>
            </a:r>
            <a:br>
              <a:rPr lang="en-GB" dirty="0"/>
            </a:br>
            <a:r>
              <a:rPr lang="en-GB" u="sng" dirty="0">
                <a:hlinkClick r:id="rId3"/>
              </a:rPr>
              <a:t>https://energypedia.info/wiki/Toolbox_on_SPIS</a:t>
            </a:r>
            <a:endParaRPr lang="en-GB" u="sng" dirty="0"/>
          </a:p>
          <a:p>
            <a:pPr marL="0" indent="0">
              <a:buNone/>
            </a:pPr>
            <a:br>
              <a:rPr lang="en-GB" u="sng" dirty="0"/>
            </a:br>
            <a:r>
              <a:rPr lang="en-GB" dirty="0"/>
              <a:t>Show the website (link above), go to “Contents of the Toolbox” and then to Safeguard Water and download the “Water Requirement Tool” (Handout2.1)</a:t>
            </a:r>
          </a:p>
        </p:txBody>
      </p:sp>
    </p:spTree>
    <p:extLst>
      <p:ext uri="{BB962C8B-B14F-4D97-AF65-F5344CB8AC3E}">
        <p14:creationId xmlns:p14="http://schemas.microsoft.com/office/powerpoint/2010/main" val="127267119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CCC Kenya &amp; Water Requirement tool</a:t>
            </a:r>
          </a:p>
        </p:txBody>
      </p:sp>
      <p:sp>
        <p:nvSpPr>
          <p:cNvPr id="4" name="TextBox 3"/>
          <p:cNvSpPr txBox="1"/>
          <p:nvPr/>
        </p:nvSpPr>
        <p:spPr>
          <a:xfrm>
            <a:off x="1875206" y="2146709"/>
            <a:ext cx="9478593" cy="5232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800" dirty="0"/>
              <a:t>CCC: The farm of </a:t>
            </a:r>
            <a:r>
              <a:rPr lang="en-GB" sz="2800" b="1" dirty="0"/>
              <a:t>Miss Mary </a:t>
            </a:r>
            <a:r>
              <a:rPr lang="en-GB" sz="2800" b="1" dirty="0" err="1"/>
              <a:t>Wanjiku</a:t>
            </a:r>
            <a:r>
              <a:rPr lang="en-GB" sz="2800" b="1" dirty="0"/>
              <a:t> in Kenya</a:t>
            </a:r>
            <a:r>
              <a:rPr lang="en-GB" sz="2800" dirty="0"/>
              <a:t> </a:t>
            </a:r>
          </a:p>
        </p:txBody>
      </p:sp>
      <p:sp>
        <p:nvSpPr>
          <p:cNvPr id="5" name="TextBox 4"/>
          <p:cNvSpPr txBox="1"/>
          <p:nvPr/>
        </p:nvSpPr>
        <p:spPr>
          <a:xfrm>
            <a:off x="1875206" y="2893469"/>
            <a:ext cx="9380621"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r>
              <a:rPr lang="en-US" sz="2800" b="1" dirty="0"/>
              <a:t>Water requirement tool: </a:t>
            </a:r>
            <a:r>
              <a:rPr lang="en-US" sz="2800" dirty="0"/>
              <a:t>Basic water requirement calculation tools for crops and livestock </a:t>
            </a:r>
          </a:p>
          <a:p>
            <a:pPr lvl="0"/>
            <a:endParaRPr lang="en-AU" sz="2800" dirty="0"/>
          </a:p>
          <a:p>
            <a:pPr lvl="0"/>
            <a:r>
              <a:rPr lang="en-AU" sz="2800" dirty="0"/>
              <a:t>Refer to the </a:t>
            </a:r>
            <a:r>
              <a:rPr lang="en-AU" sz="2800" dirty="0">
                <a:hlinkClick r:id="rId3"/>
              </a:rPr>
              <a:t>screencast</a:t>
            </a:r>
            <a:endParaRPr lang="fr-FR" sz="2800" dirty="0">
              <a:latin typeface="Arial Hebrew Scholar" charset="-79"/>
              <a:ea typeface="Arial Hebrew Scholar" charset="-79"/>
              <a:cs typeface="Arial Hebrew Scholar" charset="-79"/>
            </a:endParaRPr>
          </a:p>
        </p:txBody>
      </p:sp>
      <p:sp>
        <p:nvSpPr>
          <p:cNvPr id="6" name="TextBox 5"/>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2 Hand-</a:t>
            </a:r>
            <a:r>
              <a:rPr kumimoji="0" lang="fr-FR" sz="2400" i="0" u="none" strike="noStrike" normalizeH="0" baseline="0" dirty="0" err="1">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Outs</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a:t>
            </a:r>
            <a:r>
              <a:rPr lang="fr-FR" sz="2400" dirty="0">
                <a:ln w="0"/>
                <a:solidFill>
                  <a:schemeClr val="tx1"/>
                </a:solidFill>
                <a:effectLst>
                  <a:outerShdw blurRad="38100" dist="19050" dir="2700000" algn="tl" rotWithShape="0">
                    <a:schemeClr val="dk1">
                      <a:alpha val="40000"/>
                    </a:schemeClr>
                  </a:outerShdw>
                </a:effectLst>
                <a:latin typeface="Arial" charset="0"/>
                <a:ea typeface="Arial" charset="0"/>
                <a:cs typeface="Arial" charset="0"/>
              </a:rPr>
              <a:t>2.1</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&amp; 2.2</a:t>
            </a:r>
          </a:p>
        </p:txBody>
      </p:sp>
    </p:spTree>
    <p:extLst>
      <p:ext uri="{BB962C8B-B14F-4D97-AF65-F5344CB8AC3E}">
        <p14:creationId xmlns:p14="http://schemas.microsoft.com/office/powerpoint/2010/main" val="178713003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Text Placeholder 2"/>
          <p:cNvSpPr>
            <a:spLocks noGrp="1"/>
          </p:cNvSpPr>
          <p:nvPr>
            <p:ph type="body" idx="1"/>
          </p:nvPr>
        </p:nvSpPr>
        <p:spPr/>
        <p:txBody>
          <a:bodyPr>
            <a:normAutofit fontScale="92500" lnSpcReduction="20000"/>
          </a:bodyPr>
          <a:lstStyle/>
          <a:p>
            <a:pPr marL="514350" indent="-514350">
              <a:buFont typeface="+mj-lt"/>
              <a:buAutoNum type="arabicPeriod"/>
            </a:pPr>
            <a:r>
              <a:rPr lang="en-GB" dirty="0"/>
              <a:t>Make yourself familiar with CCC Kenya questions on water requirement</a:t>
            </a:r>
          </a:p>
          <a:p>
            <a:pPr marL="514350" indent="-514350">
              <a:buFont typeface="+mj-lt"/>
              <a:buAutoNum type="arabicPeriod"/>
            </a:pPr>
            <a:r>
              <a:rPr lang="en-GB" dirty="0"/>
              <a:t>Send filled-out sheet (2: Crop Water Requirement) of the «Water Requirement Tool» with two growing periods and micro sprinkler irrigation as PDF and </a:t>
            </a:r>
            <a:r>
              <a:rPr lang="en-GB" dirty="0">
                <a:solidFill>
                  <a:srgbClr val="FF0000"/>
                </a:solidFill>
              </a:rPr>
              <a:t>send it by mail</a:t>
            </a:r>
            <a:r>
              <a:rPr lang="en-GB" dirty="0"/>
              <a:t> to your trainer </a:t>
            </a:r>
            <a:r>
              <a:rPr lang="en-GB" dirty="0">
                <a:solidFill>
                  <a:srgbClr val="FF0000"/>
                </a:solidFill>
              </a:rPr>
              <a:t>(present it in the next webinar)</a:t>
            </a:r>
          </a:p>
          <a:p>
            <a:pPr marL="514350" indent="-514350">
              <a:buFont typeface="+mj-lt"/>
              <a:buAutoNum type="arabicPeriod"/>
            </a:pPr>
            <a:r>
              <a:rPr lang="en-GB" dirty="0"/>
              <a:t>Refer to the </a:t>
            </a:r>
            <a:r>
              <a:rPr lang="en-GB" dirty="0">
                <a:hlinkClick r:id="rId3"/>
              </a:rPr>
              <a:t>screencast</a:t>
            </a:r>
            <a:br>
              <a:rPr lang="de-DE" dirty="0"/>
            </a:br>
            <a:endParaRPr lang="de-DE" dirty="0"/>
          </a:p>
          <a:p>
            <a:pPr marL="514350" indent="-514350">
              <a:buFont typeface="+mj-lt"/>
              <a:buAutoNum type="arabicPeriod"/>
            </a:pPr>
            <a:r>
              <a:rPr lang="en-GB" dirty="0"/>
              <a:t>Please fill in the evaluation in «Google Forms»</a:t>
            </a:r>
            <a:br>
              <a:rPr lang="en-GB" dirty="0"/>
            </a:br>
            <a:r>
              <a:rPr lang="en-GB" dirty="0">
                <a:solidFill>
                  <a:srgbClr val="FF0000"/>
                </a:solidFill>
              </a:rPr>
              <a:t>(add the address here) </a:t>
            </a:r>
            <a:br>
              <a:rPr lang="en-GB" dirty="0"/>
            </a:br>
            <a:endParaRPr lang="en-GB" dirty="0"/>
          </a:p>
        </p:txBody>
      </p:sp>
      <p:sp>
        <p:nvSpPr>
          <p:cNvPr id="4" name="TextBox 3"/>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2 Hand-</a:t>
            </a:r>
            <a:r>
              <a:rPr kumimoji="0" lang="fr-FR" sz="2400" i="0" u="none" strike="noStrike" normalizeH="0" baseline="0" dirty="0" err="1">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Outs</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2.1 &amp; 2.2.</a:t>
            </a:r>
          </a:p>
        </p:txBody>
      </p:sp>
    </p:spTree>
    <p:extLst>
      <p:ext uri="{BB962C8B-B14F-4D97-AF65-F5344CB8AC3E}">
        <p14:creationId xmlns:p14="http://schemas.microsoft.com/office/powerpoint/2010/main" val="88211800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Presentation</a:t>
            </a:r>
          </a:p>
        </p:txBody>
      </p:sp>
      <p:sp>
        <p:nvSpPr>
          <p:cNvPr id="3" name="Text Placeholder 2"/>
          <p:cNvSpPr>
            <a:spLocks noGrp="1"/>
          </p:cNvSpPr>
          <p:nvPr>
            <p:ph type="body" idx="1"/>
          </p:nvPr>
        </p:nvSpPr>
        <p:spPr/>
        <p:txBody>
          <a:bodyPr/>
          <a:lstStyle/>
          <a:p>
            <a:r>
              <a:rPr lang="en-AU" dirty="0">
                <a:solidFill>
                  <a:srgbClr val="FF0000"/>
                </a:solidFill>
              </a:rPr>
              <a:t>Short presentation of a SPIS project </a:t>
            </a:r>
            <a:br>
              <a:rPr lang="en-AU" dirty="0">
                <a:solidFill>
                  <a:srgbClr val="FF0000"/>
                </a:solidFill>
              </a:rPr>
            </a:br>
            <a:r>
              <a:rPr lang="en-AU" dirty="0">
                <a:solidFill>
                  <a:srgbClr val="FF0000"/>
                </a:solidFill>
              </a:rPr>
              <a:t>by a participant</a:t>
            </a:r>
          </a:p>
          <a:p>
            <a:r>
              <a:rPr lang="en-AU" dirty="0"/>
              <a:t>Can anybody share next webinar his of her experience with a particular </a:t>
            </a:r>
            <a:r>
              <a:rPr lang="en-AU" b="1" dirty="0"/>
              <a:t>solar pump?</a:t>
            </a:r>
            <a:br>
              <a:rPr lang="en-AU" dirty="0"/>
            </a:br>
            <a:r>
              <a:rPr lang="en-AU" dirty="0"/>
              <a:t>If so, please send 2-3 photos or slides latest on the weekend to </a:t>
            </a:r>
            <a:r>
              <a:rPr lang="en-AU" dirty="0">
                <a:solidFill>
                  <a:srgbClr val="FF0000"/>
                </a:solidFill>
              </a:rPr>
              <a:t>address here</a:t>
            </a:r>
          </a:p>
        </p:txBody>
      </p:sp>
    </p:spTree>
    <p:extLst>
      <p:ext uri="{BB962C8B-B14F-4D97-AF65-F5344CB8AC3E}">
        <p14:creationId xmlns:p14="http://schemas.microsoft.com/office/powerpoint/2010/main" val="13177221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Grafik 27" descr="Grafik 2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1168" y="0"/>
            <a:ext cx="10908000" cy="685800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Grafik 8" descr="Grafik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64887" y="0"/>
            <a:ext cx="13634073" cy="6858000"/>
          </a:xfrm>
          <a:prstGeom prst="rect">
            <a:avLst/>
          </a:prstGeom>
          <a:ln w="12700">
            <a:miter lim="400000"/>
          </a:ln>
        </p:spPr>
      </p:pic>
      <p:sp>
        <p:nvSpPr>
          <p:cNvPr id="136" name="Rechteck 9"/>
          <p:cNvSpPr/>
          <p:nvPr/>
        </p:nvSpPr>
        <p:spPr>
          <a:xfrm>
            <a:off x="-67056" y="-18330"/>
            <a:ext cx="11241024" cy="6894660"/>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a:p>
        </p:txBody>
      </p:sp>
      <p:sp>
        <p:nvSpPr>
          <p:cNvPr id="137" name="Title 1"/>
          <p:cNvSpPr txBox="1">
            <a:spLocks noGrp="1"/>
          </p:cNvSpPr>
          <p:nvPr>
            <p:ph type="title"/>
          </p:nvPr>
        </p:nvSpPr>
        <p:spPr>
          <a:xfrm>
            <a:off x="463221" y="2714538"/>
            <a:ext cx="4523876" cy="1013703"/>
          </a:xfrm>
          <a:prstGeom prst="rect">
            <a:avLst/>
          </a:prstGeom>
        </p:spPr>
        <p:txBody>
          <a:bodyPr>
            <a:normAutofit/>
          </a:bodyPr>
          <a:lstStyle/>
          <a:p>
            <a:r>
              <a:rPr lang="en-GB" sz="3200" cap="all" dirty="0"/>
              <a:t>WATER &amp; ENERGY FOR FOOD</a:t>
            </a:r>
            <a:endParaRPr sz="3200" dirty="0"/>
          </a:p>
        </p:txBody>
      </p:sp>
      <p:pic>
        <p:nvPicPr>
          <p:cNvPr id="138" name="Grafik 10" descr="Grafik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3098" y="43710"/>
            <a:ext cx="2286000" cy="2104669"/>
          </a:xfrm>
          <a:prstGeom prst="rect">
            <a:avLst/>
          </a:prstGeom>
          <a:ln w="12700">
            <a:miter lim="400000"/>
          </a:ln>
        </p:spPr>
      </p:pic>
      <p:sp>
        <p:nvSpPr>
          <p:cNvPr id="139"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0" name="Textfeld 17"/>
          <p:cNvSpPr txBox="1"/>
          <p:nvPr/>
        </p:nvSpPr>
        <p:spPr>
          <a:xfrm>
            <a:off x="446891" y="3182239"/>
            <a:ext cx="5649109"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FFFFFF"/>
                </a:solidFill>
                <a:latin typeface="Arial"/>
                <a:ea typeface="Arial"/>
                <a:cs typeface="Arial"/>
                <a:sym typeface="Arial"/>
              </a:defRPr>
            </a:lvl1pPr>
          </a:lstStyle>
          <a:p>
            <a:endParaRPr dirty="0"/>
          </a:p>
        </p:txBody>
      </p:sp>
      <p:pic>
        <p:nvPicPr>
          <p:cNvPr id="141" name="Grafik 3" descr="Grafik 3"/>
          <p:cNvPicPr>
            <a:picLocks noChangeAspect="1"/>
          </p:cNvPicPr>
          <p:nvPr/>
        </p:nvPicPr>
        <p:blipFill>
          <a:blip r:embed="rId4"/>
          <a:stretch>
            <a:fillRect/>
          </a:stretch>
        </p:blipFill>
        <p:spPr>
          <a:xfrm>
            <a:off x="-4030172" y="3728241"/>
            <a:ext cx="6739002" cy="1617457"/>
          </a:xfrm>
          <a:prstGeom prst="rect">
            <a:avLst/>
          </a:prstGeom>
          <a:ln w="12700">
            <a:miter lim="400000"/>
          </a:ln>
        </p:spPr>
      </p:pic>
      <p:pic>
        <p:nvPicPr>
          <p:cNvPr id="142" name="Grafik 18" descr="Grafik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3935" y="5704900"/>
            <a:ext cx="8657864" cy="1283950"/>
          </a:xfrm>
          <a:prstGeom prst="rect">
            <a:avLst/>
          </a:prstGeom>
          <a:ln w="12700">
            <a:miter lim="400000"/>
          </a:ln>
        </p:spPr>
      </p:pic>
      <p:pic>
        <p:nvPicPr>
          <p:cNvPr id="3" name="Picture 2">
            <a:extLst>
              <a:ext uri="{FF2B5EF4-FFF2-40B4-BE49-F238E27FC236}">
                <a16:creationId xmlns:a16="http://schemas.microsoft.com/office/drawing/2014/main" id="{D95F2012-95C6-490C-B277-A389E4E47D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1758" y="5956693"/>
            <a:ext cx="1696431" cy="656562"/>
          </a:xfrm>
          <a:prstGeom prst="rect">
            <a:avLst/>
          </a:prstGeom>
        </p:spPr>
      </p:pic>
    </p:spTree>
    <p:extLst>
      <p:ext uri="{BB962C8B-B14F-4D97-AF65-F5344CB8AC3E}">
        <p14:creationId xmlns:p14="http://schemas.microsoft.com/office/powerpoint/2010/main" val="17185082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to the Webinar-series</a:t>
            </a:r>
          </a:p>
        </p:txBody>
      </p:sp>
      <p:sp>
        <p:nvSpPr>
          <p:cNvPr id="3" name="Text Placeholder 2"/>
          <p:cNvSpPr>
            <a:spLocks noGrp="1"/>
          </p:cNvSpPr>
          <p:nvPr>
            <p:ph type="body" idx="1"/>
          </p:nvPr>
        </p:nvSpPr>
        <p:spPr/>
        <p:txBody>
          <a:bodyPr>
            <a:normAutofit lnSpcReduction="10000"/>
          </a:bodyPr>
          <a:lstStyle/>
          <a:p>
            <a:pPr>
              <a:buFont typeface="Arial" charset="0"/>
              <a:buChar char="•"/>
            </a:pPr>
            <a:r>
              <a:rPr lang="en-GB" dirty="0">
                <a:solidFill>
                  <a:schemeClr val="tx1">
                    <a:lumMod val="65000"/>
                    <a:lumOff val="35000"/>
                  </a:schemeClr>
                </a:solidFill>
              </a:rPr>
              <a:t>In a sequence of six webinars of 1:45 hrs each, you will be familiarised with the use of the most important Excel tools in the SPIS-Toolbox</a:t>
            </a:r>
          </a:p>
          <a:p>
            <a:pPr>
              <a:buFont typeface="Arial" charset="0"/>
              <a:buChar char="•"/>
            </a:pPr>
            <a:r>
              <a:rPr lang="en-GB" dirty="0">
                <a:solidFill>
                  <a:schemeClr val="tx1">
                    <a:lumMod val="65000"/>
                    <a:lumOff val="35000"/>
                  </a:schemeClr>
                </a:solidFill>
              </a:rPr>
              <a:t>At the end of the six webinars, you should be able to advise a farmers on the use of SPIS for agricultural irrigation</a:t>
            </a:r>
          </a:p>
          <a:p>
            <a:pPr>
              <a:buFont typeface="Arial" charset="0"/>
              <a:buChar char="•"/>
            </a:pPr>
            <a:r>
              <a:rPr lang="en-GB" dirty="0">
                <a:solidFill>
                  <a:schemeClr val="tx1">
                    <a:lumMod val="65000"/>
                    <a:lumOff val="35000"/>
                  </a:schemeClr>
                </a:solidFill>
              </a:rPr>
              <a:t>The training material consists of the agenda and corresponding resources (videos, additional documents, test questions)</a:t>
            </a:r>
          </a:p>
        </p:txBody>
      </p:sp>
    </p:spTree>
    <p:extLst>
      <p:ext uri="{BB962C8B-B14F-4D97-AF65-F5344CB8AC3E}">
        <p14:creationId xmlns:p14="http://schemas.microsoft.com/office/powerpoint/2010/main" val="15396456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7625590"/>
              </p:ext>
            </p:extLst>
          </p:nvPr>
        </p:nvGraphicFramePr>
        <p:xfrm>
          <a:off x="1164771" y="646333"/>
          <a:ext cx="11027229" cy="6211666"/>
        </p:xfrm>
        <a:graphic>
          <a:graphicData uri="http://schemas.openxmlformats.org/drawingml/2006/table">
            <a:tbl>
              <a:tblPr firstRow="1" bandRow="1">
                <a:tableStyleId>{69C7853C-536D-4A76-A0AE-DD22124D55A5}</a:tableStyleId>
              </a:tblPr>
              <a:tblGrid>
                <a:gridCol w="1672327">
                  <a:extLst>
                    <a:ext uri="{9D8B030D-6E8A-4147-A177-3AD203B41FA5}">
                      <a16:colId xmlns:a16="http://schemas.microsoft.com/office/drawing/2014/main" val="20000"/>
                    </a:ext>
                  </a:extLst>
                </a:gridCol>
                <a:gridCol w="4317647">
                  <a:extLst>
                    <a:ext uri="{9D8B030D-6E8A-4147-A177-3AD203B41FA5}">
                      <a16:colId xmlns:a16="http://schemas.microsoft.com/office/drawing/2014/main" val="20001"/>
                    </a:ext>
                  </a:extLst>
                </a:gridCol>
                <a:gridCol w="5037255">
                  <a:extLst>
                    <a:ext uri="{9D8B030D-6E8A-4147-A177-3AD203B41FA5}">
                      <a16:colId xmlns:a16="http://schemas.microsoft.com/office/drawing/2014/main" val="20002"/>
                    </a:ext>
                  </a:extLst>
                </a:gridCol>
              </a:tblGrid>
              <a:tr h="521620">
                <a:tc>
                  <a:txBody>
                    <a:bodyPr/>
                    <a:lstStyle/>
                    <a:p>
                      <a:pPr algn="l"/>
                      <a:r>
                        <a:rPr lang="en-US" sz="2000" noProof="0" dirty="0"/>
                        <a:t>Time</a:t>
                      </a:r>
                    </a:p>
                  </a:txBody>
                  <a:tcPr>
                    <a:solidFill>
                      <a:srgbClr val="798B29"/>
                    </a:solidFill>
                  </a:tcPr>
                </a:tc>
                <a:tc>
                  <a:txBody>
                    <a:bodyPr/>
                    <a:lstStyle/>
                    <a:p>
                      <a:pPr algn="l"/>
                      <a:r>
                        <a:rPr lang="en-GB" sz="2000" noProof="0" dirty="0"/>
                        <a:t>Topic</a:t>
                      </a:r>
                    </a:p>
                  </a:txBody>
                  <a:tcPr>
                    <a:solidFill>
                      <a:srgbClr val="798B29"/>
                    </a:solidFill>
                  </a:tcPr>
                </a:tc>
                <a:tc>
                  <a:txBody>
                    <a:bodyPr/>
                    <a:lstStyle/>
                    <a:p>
                      <a:pPr algn="l"/>
                      <a:r>
                        <a:rPr lang="en-US" sz="2000" noProof="0" dirty="0"/>
                        <a:t>Remark</a:t>
                      </a:r>
                    </a:p>
                  </a:txBody>
                  <a:tcPr>
                    <a:solidFill>
                      <a:srgbClr val="798B29"/>
                    </a:solidFill>
                  </a:tcPr>
                </a:tc>
                <a:extLst>
                  <a:ext uri="{0D108BD9-81ED-4DB2-BD59-A6C34878D82A}">
                    <a16:rowId xmlns:a16="http://schemas.microsoft.com/office/drawing/2014/main" val="10000"/>
                  </a:ext>
                </a:extLst>
              </a:tr>
              <a:tr h="481493">
                <a:tc>
                  <a:txBody>
                    <a:bodyPr/>
                    <a:lstStyle/>
                    <a:p>
                      <a:pPr algn="l"/>
                      <a:r>
                        <a:rPr lang="en-US" sz="1800" noProof="0" dirty="0">
                          <a:solidFill>
                            <a:srgbClr val="FF0000"/>
                          </a:solidFill>
                        </a:rPr>
                        <a:t>23:45</a:t>
                      </a:r>
                    </a:p>
                  </a:txBody>
                  <a:tcPr/>
                </a:tc>
                <a:tc>
                  <a:txBody>
                    <a:bodyPr/>
                    <a:lstStyle/>
                    <a:p>
                      <a:pPr algn="l"/>
                      <a:r>
                        <a:rPr lang="en-GB" sz="1800" noProof="0" dirty="0"/>
                        <a:t>Room is open</a:t>
                      </a:r>
                    </a:p>
                  </a:txBody>
                  <a:tcPr/>
                </a:tc>
                <a:tc>
                  <a:txBody>
                    <a:bodyPr/>
                    <a:lstStyle/>
                    <a:p>
                      <a:pPr algn="l"/>
                      <a:r>
                        <a:rPr lang="en-US" sz="1800" noProof="0" dirty="0">
                          <a:solidFill>
                            <a:srgbClr val="FF0000"/>
                          </a:solidFill>
                        </a:rPr>
                        <a:t>Insert the address here</a:t>
                      </a:r>
                    </a:p>
                  </a:txBody>
                  <a:tcPr/>
                </a:tc>
                <a:extLst>
                  <a:ext uri="{0D108BD9-81ED-4DB2-BD59-A6C34878D82A}">
                    <a16:rowId xmlns:a16="http://schemas.microsoft.com/office/drawing/2014/main" val="10001"/>
                  </a:ext>
                </a:extLst>
              </a:tr>
              <a:tr h="492976">
                <a:tc>
                  <a:txBody>
                    <a:bodyPr/>
                    <a:lstStyle/>
                    <a:p>
                      <a:pPr algn="l"/>
                      <a:r>
                        <a:rPr lang="en-US" sz="1800" noProof="0" dirty="0">
                          <a:solidFill>
                            <a:srgbClr val="FF0000"/>
                          </a:solidFill>
                        </a:rPr>
                        <a:t>00:00</a:t>
                      </a:r>
                    </a:p>
                  </a:txBody>
                  <a:tcPr/>
                </a:tc>
                <a:tc>
                  <a:txBody>
                    <a:bodyPr/>
                    <a:lstStyle/>
                    <a:p>
                      <a:pPr algn="l"/>
                      <a:r>
                        <a:rPr lang="en-GB" sz="1800" noProof="0" dirty="0"/>
                        <a:t>Welcome</a:t>
                      </a:r>
                    </a:p>
                  </a:txBody>
                  <a:tcPr/>
                </a:tc>
                <a:tc>
                  <a:txBody>
                    <a:bodyPr/>
                    <a:lstStyle/>
                    <a:p>
                      <a:pPr algn="l"/>
                      <a:r>
                        <a:rPr lang="en-US" sz="1800" noProof="0" dirty="0"/>
                        <a:t>Introduction to the topic</a:t>
                      </a:r>
                    </a:p>
                  </a:txBody>
                  <a:tcPr/>
                </a:tc>
                <a:extLst>
                  <a:ext uri="{0D108BD9-81ED-4DB2-BD59-A6C34878D82A}">
                    <a16:rowId xmlns:a16="http://schemas.microsoft.com/office/drawing/2014/main" val="10002"/>
                  </a:ext>
                </a:extLst>
              </a:tr>
              <a:tr h="667714">
                <a:tc>
                  <a:txBody>
                    <a:bodyPr/>
                    <a:lstStyle/>
                    <a:p>
                      <a:pPr algn="l"/>
                      <a:r>
                        <a:rPr lang="en-US" sz="1800" noProof="0" dirty="0">
                          <a:solidFill>
                            <a:srgbClr val="FF0000"/>
                          </a:solidFill>
                        </a:rPr>
                        <a:t>00:05</a:t>
                      </a:r>
                    </a:p>
                  </a:txBody>
                  <a:tcPr/>
                </a:tc>
                <a:tc>
                  <a:txBody>
                    <a:bodyPr/>
                    <a:lstStyle/>
                    <a:p>
                      <a:pPr algn="l"/>
                      <a:r>
                        <a:rPr lang="en-GB" sz="1800" noProof="0" dirty="0"/>
                        <a:t>Today’s objectives </a:t>
                      </a:r>
                    </a:p>
                  </a:txBody>
                  <a:tcPr/>
                </a:tc>
                <a:tc>
                  <a:txBody>
                    <a:bodyPr/>
                    <a:lstStyle/>
                    <a:p>
                      <a:pPr algn="l"/>
                      <a:r>
                        <a:rPr lang="en-US" sz="1800" noProof="0" dirty="0"/>
                        <a:t>Who is online? Where</a:t>
                      </a:r>
                      <a:r>
                        <a:rPr lang="en-US" sz="1800" baseline="0" noProof="0" dirty="0"/>
                        <a:t> do the participants stand? </a:t>
                      </a:r>
                      <a:r>
                        <a:rPr lang="en-US" sz="1800" noProof="0" dirty="0"/>
                        <a:t>Program &amp; Objectives</a:t>
                      </a:r>
                    </a:p>
                  </a:txBody>
                  <a:tcPr/>
                </a:tc>
                <a:extLst>
                  <a:ext uri="{0D108BD9-81ED-4DB2-BD59-A6C34878D82A}">
                    <a16:rowId xmlns:a16="http://schemas.microsoft.com/office/drawing/2014/main" val="10003"/>
                  </a:ext>
                </a:extLst>
              </a:tr>
              <a:tr h="481493">
                <a:tc>
                  <a:txBody>
                    <a:bodyPr/>
                    <a:lstStyle/>
                    <a:p>
                      <a:pPr algn="l"/>
                      <a:r>
                        <a:rPr lang="en-US" sz="1800" noProof="0" dirty="0">
                          <a:solidFill>
                            <a:srgbClr val="FF0000"/>
                          </a:solidFill>
                        </a:rPr>
                        <a:t>00:15</a:t>
                      </a:r>
                    </a:p>
                  </a:txBody>
                  <a:tcPr/>
                </a:tc>
                <a:tc>
                  <a:txBody>
                    <a:bodyPr/>
                    <a:lstStyle/>
                    <a:p>
                      <a:pPr algn="l"/>
                      <a:r>
                        <a:rPr lang="en-GB" sz="1800" noProof="0" dirty="0"/>
                        <a:t>Homework of Webinar I</a:t>
                      </a:r>
                    </a:p>
                  </a:txBody>
                  <a:tcPr/>
                </a:tc>
                <a:tc>
                  <a:txBody>
                    <a:bodyPr/>
                    <a:lstStyle/>
                    <a:p>
                      <a:pPr algn="l"/>
                      <a:r>
                        <a:rPr lang="en-US" sz="1800" noProof="0" dirty="0"/>
                        <a:t>Solutions and Discussion «Farm Analysis»</a:t>
                      </a:r>
                    </a:p>
                  </a:txBody>
                  <a:tcPr/>
                </a:tc>
                <a:extLst>
                  <a:ext uri="{0D108BD9-81ED-4DB2-BD59-A6C34878D82A}">
                    <a16:rowId xmlns:a16="http://schemas.microsoft.com/office/drawing/2014/main" val="10004"/>
                  </a:ext>
                </a:extLst>
              </a:tr>
              <a:tr h="481493">
                <a:tc>
                  <a:txBody>
                    <a:bodyPr/>
                    <a:lstStyle/>
                    <a:p>
                      <a:pPr algn="l"/>
                      <a:r>
                        <a:rPr lang="en-US" sz="1800" noProof="0" dirty="0">
                          <a:solidFill>
                            <a:srgbClr val="FF0000"/>
                          </a:solidFill>
                        </a:rPr>
                        <a:t>00:30</a:t>
                      </a:r>
                    </a:p>
                  </a:txBody>
                  <a:tcPr/>
                </a:tc>
                <a:tc>
                  <a:txBody>
                    <a:bodyPr/>
                    <a:lstStyle/>
                    <a:p>
                      <a:pPr algn="l"/>
                      <a:r>
                        <a:rPr lang="en-GB" sz="1800" noProof="0" dirty="0"/>
                        <a:t>Poll</a:t>
                      </a:r>
                    </a:p>
                  </a:txBody>
                  <a:tcPr/>
                </a:tc>
                <a:tc>
                  <a:txBody>
                    <a:bodyPr/>
                    <a:lstStyle/>
                    <a:p>
                      <a:pPr algn="l"/>
                      <a:r>
                        <a:rPr lang="en-US" sz="1800" noProof="0" dirty="0"/>
                        <a:t>Level of homework</a:t>
                      </a:r>
                    </a:p>
                  </a:txBody>
                  <a:tcPr/>
                </a:tc>
                <a:extLst>
                  <a:ext uri="{0D108BD9-81ED-4DB2-BD59-A6C34878D82A}">
                    <a16:rowId xmlns:a16="http://schemas.microsoft.com/office/drawing/2014/main" val="10005"/>
                  </a:ext>
                </a:extLst>
              </a:tr>
              <a:tr h="481493">
                <a:tc>
                  <a:txBody>
                    <a:bodyPr/>
                    <a:lstStyle/>
                    <a:p>
                      <a:pPr algn="l"/>
                      <a:r>
                        <a:rPr lang="en-US" sz="1800" noProof="0" dirty="0">
                          <a:solidFill>
                            <a:srgbClr val="FF0000"/>
                          </a:solidFill>
                        </a:rPr>
                        <a:t>00:35</a:t>
                      </a:r>
                    </a:p>
                  </a:txBody>
                  <a:tcPr/>
                </a:tc>
                <a:tc>
                  <a:txBody>
                    <a:bodyPr/>
                    <a:lstStyle/>
                    <a:p>
                      <a:pPr algn="l"/>
                      <a:r>
                        <a:rPr lang="en-GB" sz="1800" noProof="0" dirty="0"/>
                        <a:t>Group</a:t>
                      </a:r>
                      <a:r>
                        <a:rPr lang="en-GB" sz="1800" baseline="0" noProof="0" dirty="0"/>
                        <a:t> work: SPIS Bingo</a:t>
                      </a:r>
                      <a:endParaRPr lang="en-GB" sz="18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noProof="0" dirty="0">
                          <a:solidFill>
                            <a:srgbClr val="FF0000"/>
                          </a:solidFill>
                        </a:rPr>
                        <a:t>Divide</a:t>
                      </a:r>
                      <a:r>
                        <a:rPr lang="en-US" sz="1800" baseline="0" noProof="0" dirty="0">
                          <a:solidFill>
                            <a:srgbClr val="FF0000"/>
                          </a:solidFill>
                        </a:rPr>
                        <a:t> into groups and provide links</a:t>
                      </a:r>
                      <a:endParaRPr lang="en-US" sz="1800" noProof="0" dirty="0">
                        <a:solidFill>
                          <a:srgbClr val="FF0000"/>
                        </a:solidFill>
                      </a:endParaRPr>
                    </a:p>
                  </a:txBody>
                  <a:tcPr/>
                </a:tc>
                <a:extLst>
                  <a:ext uri="{0D108BD9-81ED-4DB2-BD59-A6C34878D82A}">
                    <a16:rowId xmlns:a16="http://schemas.microsoft.com/office/drawing/2014/main" val="10006"/>
                  </a:ext>
                </a:extLst>
              </a:tr>
              <a:tr h="481493">
                <a:tc>
                  <a:txBody>
                    <a:bodyPr/>
                    <a:lstStyle/>
                    <a:p>
                      <a:pPr algn="l"/>
                      <a:r>
                        <a:rPr lang="en-US" sz="1800" noProof="0" dirty="0">
                          <a:solidFill>
                            <a:srgbClr val="FF0000"/>
                          </a:solidFill>
                        </a:rPr>
                        <a:t>00:50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t>Poll: </a:t>
                      </a:r>
                      <a:r>
                        <a:rPr lang="en-US" sz="1800" noProof="0" dirty="0">
                          <a:solidFill>
                            <a:schemeClr val="tx1"/>
                          </a:solidFill>
                        </a:rPr>
                        <a:t>Level of</a:t>
                      </a:r>
                      <a:r>
                        <a:rPr lang="en-US" sz="1800" baseline="0" noProof="0" dirty="0">
                          <a:solidFill>
                            <a:schemeClr val="tx1"/>
                          </a:solidFill>
                        </a:rPr>
                        <a:t> group work</a:t>
                      </a:r>
                      <a:endParaRPr lang="en-US" sz="1800" noProof="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noProof="0" dirty="0">
                        <a:solidFill>
                          <a:schemeClr val="tx1"/>
                        </a:solidFill>
                      </a:endParaRPr>
                    </a:p>
                  </a:txBody>
                  <a:tcPr/>
                </a:tc>
                <a:extLst>
                  <a:ext uri="{0D108BD9-81ED-4DB2-BD59-A6C34878D82A}">
                    <a16:rowId xmlns:a16="http://schemas.microsoft.com/office/drawing/2014/main" val="10007"/>
                  </a:ext>
                </a:extLst>
              </a:tr>
              <a:tr h="481493">
                <a:tc>
                  <a:txBody>
                    <a:bodyPr/>
                    <a:lstStyle/>
                    <a:p>
                      <a:pPr algn="l"/>
                      <a:r>
                        <a:rPr lang="en-US" sz="1800" noProof="0" dirty="0">
                          <a:solidFill>
                            <a:srgbClr val="FF0000"/>
                          </a:solidFill>
                        </a:rPr>
                        <a:t>00:55</a:t>
                      </a:r>
                    </a:p>
                  </a:txBody>
                  <a:tcPr/>
                </a:tc>
                <a:tc>
                  <a:txBody>
                    <a:bodyPr/>
                    <a:lstStyle/>
                    <a:p>
                      <a:pPr algn="l"/>
                      <a:r>
                        <a:rPr lang="en-GB" sz="1800" noProof="0" dirty="0"/>
                        <a:t>Water Requirement Tool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noProof="0" dirty="0">
                        <a:solidFill>
                          <a:srgbClr val="FF0000"/>
                        </a:solidFill>
                      </a:endParaRPr>
                    </a:p>
                  </a:txBody>
                  <a:tcPr/>
                </a:tc>
                <a:extLst>
                  <a:ext uri="{0D108BD9-81ED-4DB2-BD59-A6C34878D82A}">
                    <a16:rowId xmlns:a16="http://schemas.microsoft.com/office/drawing/2014/main" val="10008"/>
                  </a:ext>
                </a:extLst>
              </a:tr>
              <a:tr h="481493">
                <a:tc>
                  <a:txBody>
                    <a:bodyPr/>
                    <a:lstStyle/>
                    <a:p>
                      <a:pPr algn="l"/>
                      <a:r>
                        <a:rPr lang="en-US" sz="1800" noProof="0" dirty="0">
                          <a:solidFill>
                            <a:srgbClr val="FF0000"/>
                          </a:solidFill>
                        </a:rPr>
                        <a:t>01:15</a:t>
                      </a:r>
                    </a:p>
                  </a:txBody>
                  <a:tcPr/>
                </a:tc>
                <a:tc>
                  <a:txBody>
                    <a:bodyPr/>
                    <a:lstStyle/>
                    <a:p>
                      <a:pPr algn="l"/>
                      <a:r>
                        <a:rPr lang="en-GB" sz="1800" noProof="0" dirty="0"/>
                        <a:t>Homework</a:t>
                      </a:r>
                    </a:p>
                  </a:txBody>
                  <a:tcPr/>
                </a:tc>
                <a:tc>
                  <a:txBody>
                    <a:bodyPr/>
                    <a:lstStyle/>
                    <a:p>
                      <a:pPr algn="l"/>
                      <a:endParaRPr lang="en-US" sz="1800" noProof="0" dirty="0"/>
                    </a:p>
                  </a:txBody>
                  <a:tcPr/>
                </a:tc>
                <a:extLst>
                  <a:ext uri="{0D108BD9-81ED-4DB2-BD59-A6C34878D82A}">
                    <a16:rowId xmlns:a16="http://schemas.microsoft.com/office/drawing/2014/main" val="10009"/>
                  </a:ext>
                </a:extLst>
              </a:tr>
              <a:tr h="677412">
                <a:tc>
                  <a:txBody>
                    <a:bodyPr/>
                    <a:lstStyle/>
                    <a:p>
                      <a:pPr algn="l"/>
                      <a:r>
                        <a:rPr lang="en-US" sz="1800" noProof="0" dirty="0">
                          <a:solidFill>
                            <a:srgbClr val="FF0000"/>
                          </a:solidFill>
                        </a:rPr>
                        <a:t>01:30</a:t>
                      </a:r>
                    </a:p>
                  </a:txBody>
                  <a:tcPr/>
                </a:tc>
                <a:tc>
                  <a:txBody>
                    <a:bodyPr/>
                    <a:lstStyle/>
                    <a:p>
                      <a:pPr algn="l"/>
                      <a:r>
                        <a:rPr lang="en-GB" sz="1800" b="0" i="0" u="none" strike="noStrike" cap="none" spc="0" baseline="0" noProof="0" dirty="0">
                          <a:ln>
                            <a:noFill/>
                          </a:ln>
                          <a:solidFill>
                            <a:schemeClr val="dk1"/>
                          </a:solidFill>
                          <a:uFillTx/>
                          <a:latin typeface="+mn-lt"/>
                          <a:ea typeface="+mn-ea"/>
                          <a:cs typeface="+mn-cs"/>
                          <a:sym typeface="Calibri"/>
                        </a:rPr>
                        <a:t>Presentation of a SPIS project </a:t>
                      </a:r>
                      <a:endParaRPr lang="en-GB" sz="18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solidFill>
                            <a:srgbClr val="FF0000"/>
                          </a:solidFill>
                        </a:rPr>
                        <a:t>Insert the topic and the name of the participant (s) here (as agreed on during the last webinar)</a:t>
                      </a:r>
                    </a:p>
                  </a:txBody>
                  <a:tcPr/>
                </a:tc>
                <a:extLst>
                  <a:ext uri="{0D108BD9-81ED-4DB2-BD59-A6C34878D82A}">
                    <a16:rowId xmlns:a16="http://schemas.microsoft.com/office/drawing/2014/main" val="10010"/>
                  </a:ext>
                </a:extLst>
              </a:tr>
              <a:tr h="481493">
                <a:tc>
                  <a:txBody>
                    <a:bodyPr/>
                    <a:lstStyle/>
                    <a:p>
                      <a:pPr algn="l"/>
                      <a:r>
                        <a:rPr lang="en-US" sz="1800" noProof="0" dirty="0">
                          <a:solidFill>
                            <a:srgbClr val="FF0000"/>
                          </a:solidFill>
                        </a:rPr>
                        <a:t>01:45</a:t>
                      </a:r>
                    </a:p>
                  </a:txBody>
                  <a:tcPr/>
                </a:tc>
                <a:tc>
                  <a:txBody>
                    <a:bodyPr/>
                    <a:lstStyle/>
                    <a:p>
                      <a:pPr algn="l"/>
                      <a:r>
                        <a:rPr lang="en-GB" sz="1800" noProof="0" dirty="0"/>
                        <a:t>Farewell &amp; Outlook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solidFill>
                            <a:srgbClr val="FF0000"/>
                          </a:solidFill>
                        </a:rPr>
                        <a:t>Evaluation</a:t>
                      </a:r>
                      <a:r>
                        <a:rPr lang="en-GB" sz="1800" baseline="0" noProof="0" dirty="0">
                          <a:solidFill>
                            <a:srgbClr val="FF0000"/>
                          </a:solidFill>
                        </a:rPr>
                        <a:t>, next presentation</a:t>
                      </a:r>
                      <a:endParaRPr lang="en-GB" sz="1800" noProof="0" dirty="0">
                        <a:solidFill>
                          <a:srgbClr val="FF0000"/>
                        </a:solidFill>
                      </a:endParaRPr>
                    </a:p>
                  </a:txBody>
                  <a:tcPr/>
                </a:tc>
                <a:extLst>
                  <a:ext uri="{0D108BD9-81ED-4DB2-BD59-A6C34878D82A}">
                    <a16:rowId xmlns:a16="http://schemas.microsoft.com/office/drawing/2014/main" val="10011"/>
                  </a:ext>
                </a:extLst>
              </a:tr>
            </a:tbl>
          </a:graphicData>
        </a:graphic>
      </p:graphicFrame>
      <p:sp>
        <p:nvSpPr>
          <p:cNvPr id="3" name="TextBox 2"/>
          <p:cNvSpPr txBox="1"/>
          <p:nvPr/>
        </p:nvSpPr>
        <p:spPr>
          <a:xfrm flipH="1">
            <a:off x="1164770" y="4"/>
            <a:ext cx="11027229" cy="646329"/>
          </a:xfrm>
          <a:prstGeom prst="rect">
            <a:avLst/>
          </a:prstGeom>
          <a:solidFill>
            <a:srgbClr val="798B2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mn-lt"/>
                <a:ea typeface="+mn-ea"/>
                <a:cs typeface="+mn-cs"/>
                <a:sym typeface="Calibri"/>
              </a:rPr>
              <a:t>Agenda Webinar II – Water Requirement </a:t>
            </a:r>
            <a:r>
              <a:rPr kumimoji="0" lang="en-GB" sz="1800" b="1" i="0" u="none" strike="noStrike" cap="none" spc="0" normalizeH="0" baseline="0" dirty="0">
                <a:ln>
                  <a:noFill/>
                </a:ln>
                <a:solidFill>
                  <a:srgbClr val="FF0000"/>
                </a:solidFill>
                <a:effectLst/>
                <a:uFillTx/>
                <a:latin typeface="+mn-lt"/>
                <a:ea typeface="+mn-ea"/>
                <a:cs typeface="+mn-cs"/>
                <a:sym typeface="Calibri"/>
              </a:rPr>
              <a:t>add time and date here </a:t>
            </a:r>
          </a:p>
        </p:txBody>
      </p:sp>
      <p:cxnSp>
        <p:nvCxnSpPr>
          <p:cNvPr id="5" name="Straight Connector 4"/>
          <p:cNvCxnSpPr/>
          <p:nvPr/>
        </p:nvCxnSpPr>
        <p:spPr>
          <a:xfrm>
            <a:off x="1164770" y="646333"/>
            <a:ext cx="11027230"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7" name="Straight Connector 6"/>
          <p:cNvCxnSpPr/>
          <p:nvPr/>
        </p:nvCxnSpPr>
        <p:spPr>
          <a:xfrm flipV="1">
            <a:off x="1164770" y="646332"/>
            <a:ext cx="0" cy="6211669"/>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919609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Objectives</a:t>
            </a:r>
            <a:endParaRPr lang="fr-FR" dirty="0"/>
          </a:p>
        </p:txBody>
      </p:sp>
      <p:sp>
        <p:nvSpPr>
          <p:cNvPr id="3" name="Text Placeholder 2"/>
          <p:cNvSpPr>
            <a:spLocks noGrp="1"/>
          </p:cNvSpPr>
          <p:nvPr>
            <p:ph type="body" idx="1"/>
          </p:nvPr>
        </p:nvSpPr>
        <p:spPr/>
        <p:txBody>
          <a:bodyPr/>
          <a:lstStyle/>
          <a:p>
            <a:r>
              <a:rPr lang="en-US" dirty="0"/>
              <a:t>Relevant background information on the components of Solar Powered Irrigation Systems and planning their application</a:t>
            </a:r>
          </a:p>
          <a:p>
            <a:r>
              <a:rPr lang="en-US" dirty="0"/>
              <a:t>Emphasis will be on the use of the most important 	Excel tools in the SPIS-toolbox </a:t>
            </a:r>
            <a:endParaRPr lang="de-DE" dirty="0"/>
          </a:p>
          <a:p>
            <a:r>
              <a:rPr lang="en-US" dirty="0"/>
              <a:t>Hands-on guidance to end-users, but also policy makers and financiers</a:t>
            </a:r>
            <a:endParaRPr lang="fr-FR" dirty="0"/>
          </a:p>
        </p:txBody>
      </p:sp>
    </p:spTree>
    <p:extLst>
      <p:ext uri="{BB962C8B-B14F-4D97-AF65-F5344CB8AC3E}">
        <p14:creationId xmlns:p14="http://schemas.microsoft.com/office/powerpoint/2010/main" val="9954736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r>
              <a:rPr lang="fr-FR" dirty="0"/>
              <a:t> of Webinar II</a:t>
            </a:r>
          </a:p>
        </p:txBody>
      </p:sp>
      <p:sp>
        <p:nvSpPr>
          <p:cNvPr id="3" name="Text Placeholder 2"/>
          <p:cNvSpPr>
            <a:spLocks noGrp="1"/>
          </p:cNvSpPr>
          <p:nvPr>
            <p:ph type="body" idx="1"/>
          </p:nvPr>
        </p:nvSpPr>
        <p:spPr/>
        <p:txBody>
          <a:bodyPr>
            <a:normAutofit/>
          </a:bodyPr>
          <a:lstStyle/>
          <a:p>
            <a:r>
              <a:rPr lang="en-GB" dirty="0"/>
              <a:t>Participants know components of SPIS (through a BINGO game)</a:t>
            </a:r>
          </a:p>
          <a:p>
            <a:r>
              <a:rPr lang="en-GB" dirty="0"/>
              <a:t>They know the approach of group-work in a virtual environment</a:t>
            </a:r>
          </a:p>
          <a:p>
            <a:r>
              <a:rPr lang="en-GB" dirty="0"/>
              <a:t>They are familiar with polls</a:t>
            </a:r>
          </a:p>
          <a:p>
            <a:r>
              <a:rPr lang="en-GB" dirty="0"/>
              <a:t>Participants are familiar with the Water Requirement Tool</a:t>
            </a:r>
          </a:p>
          <a:p>
            <a:r>
              <a:rPr lang="en-GB" dirty="0"/>
              <a:t>They know how to determine the water requirement of different crops at a certain site</a:t>
            </a:r>
          </a:p>
        </p:txBody>
      </p:sp>
    </p:spTree>
    <p:extLst>
      <p:ext uri="{BB962C8B-B14F-4D97-AF65-F5344CB8AC3E}">
        <p14:creationId xmlns:p14="http://schemas.microsoft.com/office/powerpoint/2010/main" val="17179793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178" y="681037"/>
            <a:ext cx="9380621" cy="1325564"/>
          </a:xfrm>
        </p:spPr>
        <p:txBody>
          <a:bodyPr/>
          <a:lstStyle/>
          <a:p>
            <a:r>
              <a:rPr lang="en-GB" dirty="0"/>
              <a:t>Who is online?</a:t>
            </a:r>
          </a:p>
        </p:txBody>
      </p:sp>
      <p:sp>
        <p:nvSpPr>
          <p:cNvPr id="3" name="Text Placeholder 2"/>
          <p:cNvSpPr>
            <a:spLocks noGrp="1"/>
          </p:cNvSpPr>
          <p:nvPr>
            <p:ph type="body" idx="1"/>
          </p:nvPr>
        </p:nvSpPr>
        <p:spPr/>
        <p:txBody>
          <a:bodyPr/>
          <a:lstStyle/>
          <a:p>
            <a:pPr>
              <a:buFont typeface="Arial" charset="0"/>
              <a:buChar char="•"/>
            </a:pPr>
            <a:r>
              <a:rPr lang="en-GB" dirty="0"/>
              <a:t>Please tell us very briefly </a:t>
            </a:r>
            <a:r>
              <a:rPr lang="en-GB" i="1" dirty="0"/>
              <a:t>(in not more than 30 sec)</a:t>
            </a:r>
          </a:p>
          <a:p>
            <a:pPr lvl="1">
              <a:buFont typeface="Wingdings" charset="2"/>
              <a:buChar char="Ø"/>
            </a:pPr>
            <a:r>
              <a:rPr lang="en-GB" dirty="0"/>
              <a:t> What was important for you in the last webinar</a:t>
            </a:r>
          </a:p>
          <a:p>
            <a:pPr lvl="1">
              <a:buFont typeface="Wingdings" charset="2"/>
              <a:buChar char="Ø"/>
            </a:pPr>
            <a:r>
              <a:rPr lang="en-GB" dirty="0"/>
              <a:t> What happened since the last meeting</a:t>
            </a:r>
          </a:p>
        </p:txBody>
      </p:sp>
    </p:spTree>
    <p:extLst>
      <p:ext uri="{BB962C8B-B14F-4D97-AF65-F5344CB8AC3E}">
        <p14:creationId xmlns:p14="http://schemas.microsoft.com/office/powerpoint/2010/main" val="5215555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39800" y="0"/>
            <a:ext cx="11252200" cy="6840000"/>
          </a:xfrm>
          <a:prstGeom prst="rect">
            <a:avLst/>
          </a:prstGeom>
        </p:spPr>
      </p:pic>
    </p:spTree>
    <p:extLst>
      <p:ext uri="{BB962C8B-B14F-4D97-AF65-F5344CB8AC3E}">
        <p14:creationId xmlns:p14="http://schemas.microsoft.com/office/powerpoint/2010/main" val="15294760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Homework</a:t>
            </a:r>
            <a:r>
              <a:rPr lang="fr-FR" dirty="0"/>
              <a:t> I</a:t>
            </a:r>
          </a:p>
        </p:txBody>
      </p:sp>
      <p:sp>
        <p:nvSpPr>
          <p:cNvPr id="4" name="Rechteck 2">
            <a:extLst>
              <a:ext uri="{FF2B5EF4-FFF2-40B4-BE49-F238E27FC236}">
                <a16:creationId xmlns:a16="http://schemas.microsoft.com/office/drawing/2014/main" id="{3622C1B2-EA25-7640-974E-EE75FAB738CD}"/>
              </a:ext>
            </a:extLst>
          </p:cNvPr>
          <p:cNvSpPr/>
          <p:nvPr/>
        </p:nvSpPr>
        <p:spPr>
          <a:xfrm>
            <a:off x="1676400" y="2006601"/>
            <a:ext cx="9515341" cy="307730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nSpc>
                <a:spcPct val="115000"/>
              </a:lnSpc>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gross income?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KES </a:t>
            </a:r>
          </a:p>
          <a:p>
            <a:pPr marL="457200" indent="-228600">
              <a:lnSpc>
                <a:spcPct val="115000"/>
              </a:lnSpc>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total expense?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KES</a:t>
            </a:r>
            <a:r>
              <a:rPr lang="en-US" sz="2400"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de-DE" sz="2400" dirty="0">
              <a:effectLst/>
              <a:ea typeface="Calibri" panose="020F0502020204030204" pitchFamily="34" charset="0"/>
              <a:cs typeface="Arial" panose="020B0604020202020204" pitchFamily="34" charset="0"/>
            </a:endParaRPr>
          </a:p>
          <a:p>
            <a:pPr marL="457200" indent="-228600">
              <a:lnSpc>
                <a:spcPct val="115000"/>
              </a:lnSpc>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total variable cost?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KES </a:t>
            </a:r>
            <a:endParaRPr lang="de-DE" sz="2400" dirty="0">
              <a:effectLst/>
              <a:ea typeface="Calibri" panose="020F0502020204030204" pitchFamily="34" charset="0"/>
              <a:cs typeface="Arial" panose="020B0604020202020204" pitchFamily="34" charset="0"/>
            </a:endParaRPr>
          </a:p>
          <a:p>
            <a:pPr marL="457200" indent="-228600">
              <a:lnSpc>
                <a:spcPct val="115000"/>
              </a:lnSpc>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farm’s gross profit?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KES </a:t>
            </a:r>
            <a:r>
              <a:rPr lang="en-US" sz="2400"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de-DE" sz="2400" dirty="0">
              <a:effectLst/>
              <a:ea typeface="Calibri" panose="020F0502020204030204" pitchFamily="34" charset="0"/>
              <a:cs typeface="Arial" panose="020B0604020202020204" pitchFamily="34" charset="0"/>
            </a:endParaRPr>
          </a:p>
          <a:p>
            <a:pPr marL="457200" indent="-228600">
              <a:lnSpc>
                <a:spcPct val="115000"/>
              </a:lnSpc>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the highest variable cost?</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 KES </a:t>
            </a:r>
            <a:endParaRPr lang="de-DE"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921619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3172</Words>
  <Application>Microsoft Macintosh PowerPoint</Application>
  <PresentationFormat>Breitbild</PresentationFormat>
  <Paragraphs>264</Paragraphs>
  <Slides>27</Slides>
  <Notes>21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Arial Hebrew Scholar</vt:lpstr>
      <vt:lpstr>Calibri</vt:lpstr>
      <vt:lpstr>Calibri Light</vt:lpstr>
      <vt:lpstr>Wingdings</vt:lpstr>
      <vt:lpstr>Office Theme</vt:lpstr>
      <vt:lpstr>SPIS Training</vt:lpstr>
      <vt:lpstr>PowerPoint-Präsentation</vt:lpstr>
      <vt:lpstr>Introduction to the Webinar-series</vt:lpstr>
      <vt:lpstr>PowerPoint-Präsentation</vt:lpstr>
      <vt:lpstr>General Objectives</vt:lpstr>
      <vt:lpstr>Objectives of Webinar II</vt:lpstr>
      <vt:lpstr>Who is online?</vt:lpstr>
      <vt:lpstr>PowerPoint-Präsentation</vt:lpstr>
      <vt:lpstr>Homework I</vt:lpstr>
      <vt:lpstr>Homework I – Solution</vt:lpstr>
      <vt:lpstr>Homework I</vt:lpstr>
      <vt:lpstr>Poll 1: How was the homework?</vt:lpstr>
      <vt:lpstr>PowerPoint-Präsentation</vt:lpstr>
      <vt:lpstr>The «Concept-Board»</vt:lpstr>
      <vt:lpstr>Group Work Tasks</vt:lpstr>
      <vt:lpstr>The «Concept-Board»</vt:lpstr>
      <vt:lpstr>Terms for Bingo…</vt:lpstr>
      <vt:lpstr>Expected result…</vt:lpstr>
      <vt:lpstr>Presentation </vt:lpstr>
      <vt:lpstr>Poll 2: How was the BINGO?</vt:lpstr>
      <vt:lpstr>PowerPoint-Präsentation</vt:lpstr>
      <vt:lpstr>The toolbox – an overview</vt:lpstr>
      <vt:lpstr>CCC Kenya &amp; Water Requirement tool</vt:lpstr>
      <vt:lpstr>Homework</vt:lpstr>
      <vt:lpstr>Presentation</vt:lpstr>
      <vt:lpstr>PowerPoint-Präsentation</vt:lpstr>
      <vt:lpstr>WATER &amp; ENERGY FOR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SPIS Toolbox</dc:title>
  <cp:lastModifiedBy>hansfhartung@googlemail.com</cp:lastModifiedBy>
  <cp:revision>94</cp:revision>
  <dcterms:modified xsi:type="dcterms:W3CDTF">2020-11-19T17:03:54Z</dcterms:modified>
</cp:coreProperties>
</file>